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9.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_rels/slideMaster9.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theme/theme9.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10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9.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55.xml.rels" ContentType="application/vnd.openxmlformats-package.relationships+xml"/>
  <Override PartName="/ppt/slideLayouts/_rels/slideLayout3.xml.rels" ContentType="application/vnd.openxmlformats-package.relationships+xml"/>
  <Override PartName="/ppt/slideLayouts/_rels/slideLayout56.xml.rels" ContentType="application/vnd.openxmlformats-package.relationships+xml"/>
  <Override PartName="/ppt/slideLayouts/_rels/slideLayout4.xml.rels" ContentType="application/vnd.openxmlformats-package.relationships+xml"/>
  <Override PartName="/ppt/slideLayouts/_rels/slideLayout57.xml.rels" ContentType="application/vnd.openxmlformats-package.relationships+xml"/>
  <Override PartName="/ppt/slideLayouts/_rels/slideLayout5.xml.rels" ContentType="application/vnd.openxmlformats-package.relationships+xml"/>
  <Override PartName="/ppt/slideLayouts/_rels/slideLayout58.xml.rels" ContentType="application/vnd.openxmlformats-package.relationships+xml"/>
  <Override PartName="/ppt/slideLayouts/_rels/slideLayout6.xml.rels" ContentType="application/vnd.openxmlformats-package.relationships+xml"/>
  <Override PartName="/ppt/slideLayouts/_rels/slideLayout59.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64.xml.rels" ContentType="application/vnd.openxmlformats-package.relationships+xml"/>
  <Override PartName="/ppt/slideLayouts/_rels/slideLayout65.xml.rels" ContentType="application/vnd.openxmlformats-package.relationships+xml"/>
  <Override PartName="/ppt/slideLayouts/_rels/slideLayout66.xml.rels" ContentType="application/vnd.openxmlformats-package.relationships+xml"/>
  <Override PartName="/ppt/slideLayouts/_rels/slideLayout67.xml.rels" ContentType="application/vnd.openxmlformats-package.relationships+xml"/>
  <Override PartName="/ppt/slideLayouts/_rels/slideLayout68.xml.rels" ContentType="application/vnd.openxmlformats-package.relationships+xml"/>
  <Override PartName="/ppt/slideLayouts/_rels/slideLayout69.xml.rels" ContentType="application/vnd.openxmlformats-package.relationships+xml"/>
  <Override PartName="/ppt/slideLayouts/_rels/slideLayout70.xml.rels" ContentType="application/vnd.openxmlformats-package.relationships+xml"/>
  <Override PartName="/ppt/slideLayouts/_rels/slideLayout71.xml.rels" ContentType="application/vnd.openxmlformats-package.relationships+xml"/>
  <Override PartName="/ppt/slideLayouts/_rels/slideLayout72.xml.rels" ContentType="application/vnd.openxmlformats-package.relationships+xml"/>
  <Override PartName="/ppt/slideLayouts/_rels/slideLayout73.xml.rels" ContentType="application/vnd.openxmlformats-package.relationships+xml"/>
  <Override PartName="/ppt/slideLayouts/_rels/slideLayout74.xml.rels" ContentType="application/vnd.openxmlformats-package.relationships+xml"/>
  <Override PartName="/ppt/slideLayouts/_rels/slideLayout75.xml.rels" ContentType="application/vnd.openxmlformats-package.relationships+xml"/>
  <Override PartName="/ppt/slideLayouts/_rels/slideLayout76.xml.rels" ContentType="application/vnd.openxmlformats-package.relationships+xml"/>
  <Override PartName="/ppt/slideLayouts/_rels/slideLayout77.xml.rels" ContentType="application/vnd.openxmlformats-package.relationships+xml"/>
  <Override PartName="/ppt/slideLayouts/_rels/slideLayout78.xml.rels" ContentType="application/vnd.openxmlformats-package.relationships+xml"/>
  <Override PartName="/ppt/slideLayouts/_rels/slideLayout79.xml.rels" ContentType="application/vnd.openxmlformats-package.relationships+xml"/>
  <Override PartName="/ppt/slideLayouts/_rels/slideLayout80.xml.rels" ContentType="application/vnd.openxmlformats-package.relationships+xml"/>
  <Override PartName="/ppt/slideLayouts/_rels/slideLayout81.xml.rels" ContentType="application/vnd.openxmlformats-package.relationships+xml"/>
  <Override PartName="/ppt/slideLayouts/_rels/slideLayout82.xml.rels" ContentType="application/vnd.openxmlformats-package.relationships+xml"/>
  <Override PartName="/ppt/slideLayouts/_rels/slideLayout83.xml.rels" ContentType="application/vnd.openxmlformats-package.relationships+xml"/>
  <Override PartName="/ppt/slideLayouts/_rels/slideLayout84.xml.rels" ContentType="application/vnd.openxmlformats-package.relationships+xml"/>
  <Override PartName="/ppt/slideLayouts/_rels/slideLayout85.xml.rels" ContentType="application/vnd.openxmlformats-package.relationships+xml"/>
  <Override PartName="/ppt/slideLayouts/_rels/slideLayout86.xml.rels" ContentType="application/vnd.openxmlformats-package.relationships+xml"/>
  <Override PartName="/ppt/slideLayouts/_rels/slideLayout87.xml.rels" ContentType="application/vnd.openxmlformats-package.relationships+xml"/>
  <Override PartName="/ppt/slideLayouts/_rels/slideLayout88.xml.rels" ContentType="application/vnd.openxmlformats-package.relationships+xml"/>
  <Override PartName="/ppt/slideLayouts/_rels/slideLayout89.xml.rels" ContentType="application/vnd.openxmlformats-package.relationships+xml"/>
  <Override PartName="/ppt/slideLayouts/_rels/slideLayout90.xml.rels" ContentType="application/vnd.openxmlformats-package.relationships+xml"/>
  <Override PartName="/ppt/slideLayouts/_rels/slideLayout91.xml.rels" ContentType="application/vnd.openxmlformats-package.relationships+xml"/>
  <Override PartName="/ppt/slideLayouts/_rels/slideLayout92.xml.rels" ContentType="application/vnd.openxmlformats-package.relationships+xml"/>
  <Override PartName="/ppt/slideLayouts/_rels/slideLayout93.xml.rels" ContentType="application/vnd.openxmlformats-package.relationships+xml"/>
  <Override PartName="/ppt/slideLayouts/_rels/slideLayout94.xml.rels" ContentType="application/vnd.openxmlformats-package.relationships+xml"/>
  <Override PartName="/ppt/slideLayouts/_rels/slideLayout95.xml.rels" ContentType="application/vnd.openxmlformats-package.relationships+xml"/>
  <Override PartName="/ppt/slideLayouts/_rels/slideLayout96.xml.rels" ContentType="application/vnd.openxmlformats-package.relationships+xml"/>
  <Override PartName="/ppt/slideLayouts/_rels/slideLayout97.xml.rels" ContentType="application/vnd.openxmlformats-package.relationships+xml"/>
  <Override PartName="/ppt/slideLayouts/_rels/slideLayout98.xml.rels" ContentType="application/vnd.openxmlformats-package.relationships+xml"/>
  <Override PartName="/ppt/slideLayouts/_rels/slideLayout99.xml.rels" ContentType="application/vnd.openxmlformats-package.relationships+xml"/>
  <Override PartName="/ppt/slideLayouts/_rels/slideLayout100.xml.rels" ContentType="application/vnd.openxmlformats-package.relationships+xml"/>
  <Override PartName="/ppt/slideLayouts/_rels/slideLayout101.xml.rels" ContentType="application/vnd.openxmlformats-package.relationships+xml"/>
  <Override PartName="/ppt/slideLayouts/_rels/slideLayout102.xml.rels" ContentType="application/vnd.openxmlformats-package.relationships+xml"/>
  <Override PartName="/ppt/slideLayouts/_rels/slideLayout103.xml.rels" ContentType="application/vnd.openxmlformats-package.relationships+xml"/>
  <Override PartName="/ppt/slideLayouts/_rels/slideLayout104.xml.rels" ContentType="application/vnd.openxmlformats-package.relationships+xml"/>
  <Override PartName="/ppt/slideLayouts/_rels/slideLayout105.xml.rels" ContentType="application/vnd.openxmlformats-package.relationships+xml"/>
  <Override PartName="/ppt/slideLayouts/_rels/slideLayout106.xml.rels" ContentType="application/vnd.openxmlformats-package.relationships+xml"/>
  <Override PartName="/ppt/slideLayouts/_rels/slideLayout107.xml.rels" ContentType="application/vnd.openxmlformats-package.relationships+xml"/>
  <Override PartName="/ppt/slideLayouts/_rels/slideLayout108.xml.rels" ContentType="application/vnd.openxmlformats-package.relationship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 id="2147483752" r:id="rId10"/>
  </p:sld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0.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1.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2.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3.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4.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5.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6.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0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2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2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33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0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3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10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3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10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3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3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3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33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0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3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33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4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0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4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4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4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4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0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4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4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4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0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4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0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5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4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4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4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5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5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5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5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5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5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6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6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6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6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6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6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6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7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7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8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8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8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9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9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9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9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9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9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0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0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0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0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0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0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0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1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1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2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2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2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3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3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3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3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3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3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4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4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4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4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4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4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4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5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6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6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6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6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7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7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7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7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7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7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8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8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8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8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8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8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8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8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8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9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9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9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0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0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0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0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0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1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1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1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1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1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1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1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1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1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2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2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2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2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1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2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2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2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2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3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4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4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4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5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5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5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5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5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5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1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1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5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5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6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6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6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6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6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6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6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7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7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8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8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89"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90"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2" name="PlaceHolder 1"/>
          <p:cNvSpPr>
            <a:spLocks noGrp="1"/>
          </p:cNvSpPr>
          <p:nvPr>
            <p:ph type="subTitle"/>
          </p:nvPr>
        </p:nvSpPr>
        <p:spPr>
          <a:xfrm>
            <a:off x="671760" y="255960"/>
            <a:ext cx="7808400" cy="53064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94"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295" name="PlaceHolder 3"/>
          <p:cNvSpPr>
            <a:spLocks noGrp="1"/>
          </p:cNvSpPr>
          <p:nvPr>
            <p:ph type="body"/>
          </p:nvPr>
        </p:nvSpPr>
        <p:spPr>
          <a:xfrm>
            <a:off x="474912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96"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97"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298" name="PlaceHolder 2"/>
          <p:cNvSpPr>
            <a:spLocks noGrp="1"/>
          </p:cNvSpPr>
          <p:nvPr>
            <p:ph type="body"/>
          </p:nvPr>
        </p:nvSpPr>
        <p:spPr>
          <a:xfrm>
            <a:off x="671760" y="1780560"/>
            <a:ext cx="3882960" cy="3977280"/>
          </a:xfrm>
          <a:prstGeom prst="rect">
            <a:avLst/>
          </a:prstGeom>
        </p:spPr>
        <p:txBody>
          <a:bodyPr lIns="0" rIns="0" tIns="0" bIns="0">
            <a:normAutofit/>
          </a:bodyPr>
          <a:p>
            <a:endParaRPr b="0" lang="es-AR" sz="1400" spc="-1" strike="noStrike">
              <a:solidFill>
                <a:srgbClr val="000000"/>
              </a:solidFill>
              <a:latin typeface="Arial"/>
            </a:endParaRPr>
          </a:p>
        </p:txBody>
      </p:sp>
      <p:sp>
        <p:nvSpPr>
          <p:cNvPr id="299"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00" name="PlaceHolder 4"/>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1"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02"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03"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04" name="PlaceHolder 4"/>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5"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06" name="PlaceHolder 2"/>
          <p:cNvSpPr>
            <a:spLocks noGrp="1"/>
          </p:cNvSpPr>
          <p:nvPr>
            <p:ph type="body"/>
          </p:nvPr>
        </p:nvSpPr>
        <p:spPr>
          <a:xfrm>
            <a:off x="671760" y="178056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07" name="PlaceHolder 3"/>
          <p:cNvSpPr>
            <a:spLocks noGrp="1"/>
          </p:cNvSpPr>
          <p:nvPr>
            <p:ph type="body"/>
          </p:nvPr>
        </p:nvSpPr>
        <p:spPr>
          <a:xfrm>
            <a:off x="671760" y="3858120"/>
            <a:ext cx="795744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09" name="PlaceHolder 2"/>
          <p:cNvSpPr>
            <a:spLocks noGrp="1"/>
          </p:cNvSpPr>
          <p:nvPr>
            <p:ph type="body"/>
          </p:nvPr>
        </p:nvSpPr>
        <p:spPr>
          <a:xfrm>
            <a:off x="67176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0" name="PlaceHolder 3"/>
          <p:cNvSpPr>
            <a:spLocks noGrp="1"/>
          </p:cNvSpPr>
          <p:nvPr>
            <p:ph type="body"/>
          </p:nvPr>
        </p:nvSpPr>
        <p:spPr>
          <a:xfrm>
            <a:off x="4749120" y="178056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1" name="PlaceHolder 4"/>
          <p:cNvSpPr>
            <a:spLocks noGrp="1"/>
          </p:cNvSpPr>
          <p:nvPr>
            <p:ph type="body"/>
          </p:nvPr>
        </p:nvSpPr>
        <p:spPr>
          <a:xfrm>
            <a:off x="67176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2" name="PlaceHolder 5"/>
          <p:cNvSpPr>
            <a:spLocks noGrp="1"/>
          </p:cNvSpPr>
          <p:nvPr>
            <p:ph type="body"/>
          </p:nvPr>
        </p:nvSpPr>
        <p:spPr>
          <a:xfrm>
            <a:off x="4749120" y="3858120"/>
            <a:ext cx="388296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3"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14" name="PlaceHolder 2"/>
          <p:cNvSpPr>
            <a:spLocks noGrp="1"/>
          </p:cNvSpPr>
          <p:nvPr>
            <p:ph type="body"/>
          </p:nvPr>
        </p:nvSpPr>
        <p:spPr>
          <a:xfrm>
            <a:off x="67176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5" name="PlaceHolder 3"/>
          <p:cNvSpPr>
            <a:spLocks noGrp="1"/>
          </p:cNvSpPr>
          <p:nvPr>
            <p:ph type="body"/>
          </p:nvPr>
        </p:nvSpPr>
        <p:spPr>
          <a:xfrm>
            <a:off x="336240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6" name="PlaceHolder 4"/>
          <p:cNvSpPr>
            <a:spLocks noGrp="1"/>
          </p:cNvSpPr>
          <p:nvPr>
            <p:ph type="body"/>
          </p:nvPr>
        </p:nvSpPr>
        <p:spPr>
          <a:xfrm>
            <a:off x="6053040" y="178056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7" name="PlaceHolder 5"/>
          <p:cNvSpPr>
            <a:spLocks noGrp="1"/>
          </p:cNvSpPr>
          <p:nvPr>
            <p:ph type="body"/>
          </p:nvPr>
        </p:nvSpPr>
        <p:spPr>
          <a:xfrm>
            <a:off x="67176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8" name="PlaceHolder 6"/>
          <p:cNvSpPr>
            <a:spLocks noGrp="1"/>
          </p:cNvSpPr>
          <p:nvPr>
            <p:ph type="body"/>
          </p:nvPr>
        </p:nvSpPr>
        <p:spPr>
          <a:xfrm>
            <a:off x="336240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
        <p:nvSpPr>
          <p:cNvPr id="319" name="PlaceHolder 7"/>
          <p:cNvSpPr>
            <a:spLocks noGrp="1"/>
          </p:cNvSpPr>
          <p:nvPr>
            <p:ph type="body"/>
          </p:nvPr>
        </p:nvSpPr>
        <p:spPr>
          <a:xfrm>
            <a:off x="6053040" y="3858120"/>
            <a:ext cx="2562120" cy="189684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Layouts/slideLayout9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9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24"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25" name="PlaceHolder 2"/>
          <p:cNvSpPr>
            <a:spLocks noGrp="1"/>
          </p:cNvSpPr>
          <p:nvPr>
            <p:ph type="subTitle"/>
          </p:nvPr>
        </p:nvSpPr>
        <p:spPr>
          <a:xfrm>
            <a:off x="671760" y="1780560"/>
            <a:ext cx="7957440" cy="397728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9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26" name="PlaceHolder 1"/>
          <p:cNvSpPr>
            <a:spLocks noGrp="1"/>
          </p:cNvSpPr>
          <p:nvPr>
            <p:ph type="title"/>
          </p:nvPr>
        </p:nvSpPr>
        <p:spPr>
          <a:xfrm>
            <a:off x="671760" y="255960"/>
            <a:ext cx="7808400" cy="1144440"/>
          </a:xfrm>
          <a:prstGeom prst="rect">
            <a:avLst/>
          </a:prstGeom>
        </p:spPr>
        <p:txBody>
          <a:bodyPr lIns="0" rIns="0" tIns="0" bIns="0" anchor="ctr">
            <a:spAutoFit/>
          </a:bodyPr>
          <a:p>
            <a:endParaRPr b="0" lang="es-AR" sz="1400" spc="-1" strike="noStrike">
              <a:solidFill>
                <a:srgbClr val="000000"/>
              </a:solidFill>
              <a:latin typeface="Arial"/>
            </a:endParaRPr>
          </a:p>
        </p:txBody>
      </p:sp>
      <p:sp>
        <p:nvSpPr>
          <p:cNvPr id="327" name="PlaceHolder 2"/>
          <p:cNvSpPr>
            <a:spLocks noGrp="1"/>
          </p:cNvSpPr>
          <p:nvPr>
            <p:ph type="body"/>
          </p:nvPr>
        </p:nvSpPr>
        <p:spPr>
          <a:xfrm>
            <a:off x="671760" y="1780560"/>
            <a:ext cx="7957440" cy="3977280"/>
          </a:xfrm>
          <a:prstGeom prst="rect">
            <a:avLst/>
          </a:prstGeom>
        </p:spPr>
        <p:txBody>
          <a:bodyPr lIns="0" rIns="0" tIns="0" bIns="0">
            <a:normAutofit/>
          </a:bodyPr>
          <a:p>
            <a:endParaRPr b="0" lang="es-AR" sz="1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7.xml"/><Relationship Id="rId3" Type="http://schemas.openxmlformats.org/officeDocument/2006/relationships/slideLayout" Target="../slideLayouts/slideLayout98.xml"/><Relationship Id="rId4" Type="http://schemas.openxmlformats.org/officeDocument/2006/relationships/slideLayout" Target="../slideLayouts/slideLayout99.xml"/><Relationship Id="rId5" Type="http://schemas.openxmlformats.org/officeDocument/2006/relationships/slideLayout" Target="../slideLayouts/slideLayout100.xml"/><Relationship Id="rId6" Type="http://schemas.openxmlformats.org/officeDocument/2006/relationships/slideLayout" Target="../slideLayouts/slideLayout101.xml"/><Relationship Id="rId7" Type="http://schemas.openxmlformats.org/officeDocument/2006/relationships/slideLayout" Target="../slideLayouts/slideLayout102.xml"/><Relationship Id="rId8" Type="http://schemas.openxmlformats.org/officeDocument/2006/relationships/slideLayout" Target="../slideLayouts/slideLayout103.xml"/><Relationship Id="rId9" Type="http://schemas.openxmlformats.org/officeDocument/2006/relationships/slideLayout" Target="../slideLayouts/slideLayout104.xml"/><Relationship Id="rId10" Type="http://schemas.openxmlformats.org/officeDocument/2006/relationships/slideLayout" Target="../slideLayouts/slideLayout105.xml"/><Relationship Id="rId11" Type="http://schemas.openxmlformats.org/officeDocument/2006/relationships/slideLayout" Target="../slideLayouts/slideLayout106.xml"/><Relationship Id="rId12" Type="http://schemas.openxmlformats.org/officeDocument/2006/relationships/slideLayout" Target="../slideLayouts/slideLayout107.xml"/><Relationship Id="rId13" Type="http://schemas.openxmlformats.org/officeDocument/2006/relationships/slideLayout" Target="../slideLayouts/slideLayout10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2" name="PlaceHolder 3"/>
          <p:cNvSpPr>
            <a:spLocks noGrp="1"/>
          </p:cNvSpPr>
          <p:nvPr>
            <p:ph type="title"/>
          </p:nvPr>
        </p:nvSpPr>
        <p:spPr>
          <a:xfrm>
            <a:off x="671760" y="255960"/>
            <a:ext cx="7808400" cy="114444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4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4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42" name="PlaceHolder 3"/>
          <p:cNvSpPr>
            <a:spLocks noGrp="1"/>
          </p:cNvSpPr>
          <p:nvPr>
            <p:ph type="title"/>
          </p:nvPr>
        </p:nvSpPr>
        <p:spPr>
          <a:xfrm>
            <a:off x="457200" y="273600"/>
            <a:ext cx="8229240" cy="114480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4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8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8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82" name="PlaceHolder 3"/>
          <p:cNvSpPr>
            <a:spLocks noGrp="1"/>
          </p:cNvSpPr>
          <p:nvPr>
            <p:ph type="title"/>
          </p:nvPr>
        </p:nvSpPr>
        <p:spPr>
          <a:xfrm>
            <a:off x="457200" y="273600"/>
            <a:ext cx="8229240" cy="114480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8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12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12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122" name="PlaceHolder 3"/>
          <p:cNvSpPr>
            <a:spLocks noGrp="1"/>
          </p:cNvSpPr>
          <p:nvPr>
            <p:ph type="title"/>
          </p:nvPr>
        </p:nvSpPr>
        <p:spPr>
          <a:xfrm>
            <a:off x="457200" y="273600"/>
            <a:ext cx="8229240" cy="114480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12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16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16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162" name="PlaceHolder 3"/>
          <p:cNvSpPr>
            <a:spLocks noGrp="1"/>
          </p:cNvSpPr>
          <p:nvPr>
            <p:ph type="title"/>
          </p:nvPr>
        </p:nvSpPr>
        <p:spPr>
          <a:xfrm>
            <a:off x="457200" y="273600"/>
            <a:ext cx="8229240" cy="114480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16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20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20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202" name="PlaceHolder 3"/>
          <p:cNvSpPr>
            <a:spLocks noGrp="1"/>
          </p:cNvSpPr>
          <p:nvPr>
            <p:ph type="title"/>
          </p:nvPr>
        </p:nvSpPr>
        <p:spPr>
          <a:xfrm>
            <a:off x="457200" y="273600"/>
            <a:ext cx="8229240" cy="114480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20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24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24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242" name="PlaceHolder 3"/>
          <p:cNvSpPr>
            <a:spLocks noGrp="1"/>
          </p:cNvSpPr>
          <p:nvPr>
            <p:ph type="title"/>
          </p:nvPr>
        </p:nvSpPr>
        <p:spPr>
          <a:xfrm>
            <a:off x="457200" y="273600"/>
            <a:ext cx="8229240" cy="114480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24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28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28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282" name="PlaceHolder 3"/>
          <p:cNvSpPr>
            <a:spLocks noGrp="1"/>
          </p:cNvSpPr>
          <p:nvPr>
            <p:ph type="title"/>
          </p:nvPr>
        </p:nvSpPr>
        <p:spPr>
          <a:xfrm>
            <a:off x="671760" y="255960"/>
            <a:ext cx="7808400" cy="114444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283" name="PlaceHolder 4"/>
          <p:cNvSpPr>
            <a:spLocks noGrp="1"/>
          </p:cNvSpPr>
          <p:nvPr>
            <p:ph type="body"/>
          </p:nvPr>
        </p:nvSpPr>
        <p:spPr>
          <a:xfrm>
            <a:off x="671760" y="1780560"/>
            <a:ext cx="79574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3366"/>
        </a:solidFill>
      </p:bgPr>
    </p:bg>
    <p:spTree>
      <p:nvGrpSpPr>
        <p:cNvPr id="1" name=""/>
        <p:cNvGrpSpPr/>
        <p:nvPr/>
      </p:nvGrpSpPr>
      <p:grpSpPr>
        <a:xfrm>
          <a:off x="0" y="0"/>
          <a:ext cx="0" cy="0"/>
          <a:chOff x="0" y="0"/>
          <a:chExt cx="0" cy="0"/>
        </a:xfrm>
      </p:grpSpPr>
      <p:sp>
        <p:nvSpPr>
          <p:cNvPr id="320" name="CustomShape 1"/>
          <p:cNvSpPr/>
          <p:nvPr/>
        </p:nvSpPr>
        <p:spPr>
          <a:xfrm>
            <a:off x="657360" y="6419520"/>
            <a:ext cx="8485920" cy="87120"/>
          </a:xfrm>
          <a:prstGeom prst="rect">
            <a:avLst/>
          </a:prstGeom>
          <a:solidFill>
            <a:srgbClr val="ff9966"/>
          </a:solidFill>
          <a:ln>
            <a:noFill/>
          </a:ln>
        </p:spPr>
        <p:style>
          <a:lnRef idx="0"/>
          <a:fillRef idx="0"/>
          <a:effectRef idx="0"/>
          <a:fontRef idx="minor"/>
        </p:style>
      </p:sp>
      <p:sp>
        <p:nvSpPr>
          <p:cNvPr id="321" name="CustomShape 2"/>
          <p:cNvSpPr/>
          <p:nvPr/>
        </p:nvSpPr>
        <p:spPr>
          <a:xfrm>
            <a:off x="1803240" y="6612120"/>
            <a:ext cx="7340400" cy="87120"/>
          </a:xfrm>
          <a:prstGeom prst="rect">
            <a:avLst/>
          </a:prstGeom>
          <a:solidFill>
            <a:srgbClr val="ff9966"/>
          </a:solidFill>
          <a:ln>
            <a:noFill/>
          </a:ln>
        </p:spPr>
        <p:style>
          <a:lnRef idx="0"/>
          <a:fillRef idx="0"/>
          <a:effectRef idx="0"/>
          <a:fontRef idx="minor"/>
        </p:style>
      </p:sp>
      <p:sp>
        <p:nvSpPr>
          <p:cNvPr id="322" name="PlaceHolder 3"/>
          <p:cNvSpPr>
            <a:spLocks noGrp="1"/>
          </p:cNvSpPr>
          <p:nvPr>
            <p:ph type="title"/>
          </p:nvPr>
        </p:nvSpPr>
        <p:spPr>
          <a:xfrm>
            <a:off x="457200" y="273600"/>
            <a:ext cx="8229240" cy="1144800"/>
          </a:xfrm>
          <a:prstGeom prst="rect">
            <a:avLst/>
          </a:prstGeom>
        </p:spPr>
        <p:txBody>
          <a:bodyPr lIns="0" rIns="0" tIns="0" bIns="0" anchor="ctr">
            <a:noAutofit/>
          </a:bodyPr>
          <a:p>
            <a:r>
              <a:rPr b="0" lang="es-AR" sz="1400" spc="-1" strike="noStrike">
                <a:solidFill>
                  <a:srgbClr val="000000"/>
                </a:solidFill>
                <a:latin typeface="Arial"/>
              </a:rPr>
              <a:t>Pulse para editar el formato del texto de título</a:t>
            </a:r>
            <a:endParaRPr b="0" lang="es-AR" sz="1400" spc="-1" strike="noStrike">
              <a:solidFill>
                <a:srgbClr val="000000"/>
              </a:solidFill>
              <a:latin typeface="Arial"/>
            </a:endParaRPr>
          </a:p>
        </p:txBody>
      </p:sp>
      <p:sp>
        <p:nvSpPr>
          <p:cNvPr id="323" name="PlaceHolder 4"/>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AR" sz="1400" spc="-1" strike="noStrike">
                <a:solidFill>
                  <a:srgbClr val="000000"/>
                </a:solidFill>
                <a:latin typeface="Arial"/>
              </a:rPr>
              <a:t>Pulse para editar el formato de esquema del texto</a:t>
            </a:r>
            <a:endParaRPr b="0" lang="es-AR"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s-AR" sz="1400" spc="-1" strike="noStrike">
                <a:solidFill>
                  <a:srgbClr val="000000"/>
                </a:solidFill>
                <a:latin typeface="Arial"/>
              </a:rPr>
              <a:t>Segundo nivel del esquema</a:t>
            </a:r>
            <a:endParaRPr b="0" lang="es-AR"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s-AR" sz="1400" spc="-1" strike="noStrike">
                <a:solidFill>
                  <a:srgbClr val="000000"/>
                </a:solidFill>
                <a:latin typeface="Arial"/>
              </a:rPr>
              <a:t>Tercer nivel del esquema</a:t>
            </a:r>
            <a:endParaRPr b="0" lang="es-AR"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s-AR" sz="1400" spc="-1" strike="noStrike">
                <a:solidFill>
                  <a:srgbClr val="000000"/>
                </a:solidFill>
                <a:latin typeface="Arial"/>
              </a:rPr>
              <a:t>Cuarto nivel del esquema</a:t>
            </a:r>
            <a:endParaRPr b="0" lang="es-AR"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s-AR" sz="2000" spc="-1" strike="noStrike">
                <a:solidFill>
                  <a:srgbClr val="000000"/>
                </a:solidFill>
                <a:latin typeface="Arial"/>
              </a:rPr>
              <a:t>Quinto nivel del esquema</a:t>
            </a:r>
            <a:endParaRPr b="0" lang="es-A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s-AR" sz="2000" spc="-1" strike="noStrike">
                <a:solidFill>
                  <a:srgbClr val="000000"/>
                </a:solidFill>
                <a:latin typeface="Arial"/>
              </a:rPr>
              <a:t>Sexto nivel del esquema</a:t>
            </a:r>
            <a:endParaRPr b="0" lang="es-A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s-AR" sz="2000" spc="-1" strike="noStrike">
                <a:solidFill>
                  <a:srgbClr val="000000"/>
                </a:solidFill>
                <a:latin typeface="Arial"/>
              </a:rPr>
              <a:t>Séptimo nivel del esquema</a:t>
            </a:r>
            <a:endParaRPr b="0" lang="es-A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9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7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CustomShape 1"/>
          <p:cNvSpPr/>
          <p:nvPr/>
        </p:nvSpPr>
        <p:spPr>
          <a:xfrm>
            <a:off x="216000" y="1296000"/>
            <a:ext cx="8228880" cy="1439640"/>
          </a:xfrm>
          <a:prstGeom prst="rect">
            <a:avLst/>
          </a:prstGeom>
          <a:noFill/>
          <a:ln>
            <a:noFill/>
          </a:ln>
        </p:spPr>
        <p:style>
          <a:lnRef idx="0"/>
          <a:fillRef idx="0"/>
          <a:effectRef idx="0"/>
          <a:fontRef idx="minor"/>
        </p:style>
        <p:txBody>
          <a:bodyPr lIns="90000" rIns="90000" tIns="45000" bIns="45000">
            <a:noAutofit/>
          </a:bodyPr>
          <a:p>
            <a:pPr marL="484560" algn="ctr">
              <a:lnSpc>
                <a:spcPct val="100000"/>
              </a:lnSpc>
            </a:pPr>
            <a:r>
              <a:rPr b="1" lang="es-AR" sz="4400" spc="-1" strike="noStrike">
                <a:solidFill>
                  <a:srgbClr val="ffffff"/>
                </a:solidFill>
                <a:latin typeface="Century Gothic"/>
                <a:ea typeface="Century Gothic"/>
              </a:rPr>
              <a:t>RESOLUCIÓN 256/00 CONDICIONES GENERALES DE CONTRATACIÓN</a:t>
            </a:r>
            <a:br/>
            <a:r>
              <a:rPr b="1" lang="es-AR" sz="4400" spc="-1" strike="noStrike">
                <a:solidFill>
                  <a:srgbClr val="ffffff"/>
                </a:solidFill>
                <a:latin typeface="Century Gothic"/>
                <a:ea typeface="Century Gothic"/>
              </a:rPr>
              <a:t>DE SERVICIOS TURÍSTICOS</a:t>
            </a:r>
            <a:br/>
            <a:endParaRPr b="0" lang="es-AR" sz="4400" spc="-1" strike="noStrike">
              <a:latin typeface="Arial"/>
            </a:endParaRPr>
          </a:p>
        </p:txBody>
      </p:sp>
      <p:sp>
        <p:nvSpPr>
          <p:cNvPr id="361" name="CustomShape 2"/>
          <p:cNvSpPr/>
          <p:nvPr/>
        </p:nvSpPr>
        <p:spPr>
          <a:xfrm>
            <a:off x="432000" y="2232000"/>
            <a:ext cx="8062200" cy="1727640"/>
          </a:xfrm>
          <a:prstGeom prst="rect">
            <a:avLst/>
          </a:prstGeom>
          <a:noFill/>
          <a:ln>
            <a:noFill/>
          </a:ln>
        </p:spPr>
        <p:style>
          <a:lnRef idx="0"/>
          <a:fillRef idx="0"/>
          <a:effectRef idx="0"/>
          <a:fontRef idx="minor"/>
        </p:style>
        <p:txBody>
          <a:bodyPr lIns="90000" rIns="90000" tIns="45000" bIns="45000">
            <a:noAutofit/>
          </a:bodyPr>
          <a:p>
            <a:pPr marL="484560" algn="ctr">
              <a:lnSpc>
                <a:spcPct val="100000"/>
              </a:lnSpc>
            </a:pPr>
            <a:endParaRPr b="0" lang="es-AR" sz="1800" spc="-1" strike="noStrike">
              <a:latin typeface="Arial"/>
            </a:endParaRPr>
          </a:p>
          <a:p>
            <a:pPr marL="484560" algn="ctr">
              <a:lnSpc>
                <a:spcPct val="100000"/>
              </a:lnSpc>
            </a:pPr>
            <a:endParaRPr b="0" lang="es-AR" sz="1800" spc="-1" strike="noStrike">
              <a:latin typeface="Arial"/>
            </a:endParaRPr>
          </a:p>
        </p:txBody>
      </p:sp>
      <p:sp>
        <p:nvSpPr>
          <p:cNvPr id="362" name="CustomShape 3"/>
          <p:cNvSpPr/>
          <p:nvPr/>
        </p:nvSpPr>
        <p:spPr>
          <a:xfrm>
            <a:off x="1371600" y="5650560"/>
            <a:ext cx="5790600" cy="364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671760" y="255960"/>
            <a:ext cx="7808400" cy="11444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Facultades Judiciales:</a:t>
            </a:r>
            <a:endParaRPr b="0" lang="es-AR" sz="3600" spc="-1" strike="noStrike">
              <a:latin typeface="Arial"/>
            </a:endParaRPr>
          </a:p>
        </p:txBody>
      </p:sp>
      <p:sp>
        <p:nvSpPr>
          <p:cNvPr id="385" name="CustomShape 2"/>
          <p:cNvSpPr/>
          <p:nvPr/>
        </p:nvSpPr>
        <p:spPr>
          <a:xfrm>
            <a:off x="360000" y="1332360"/>
            <a:ext cx="8228880" cy="469152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3600" spc="-1" strike="noStrike">
                <a:solidFill>
                  <a:srgbClr val="ffffff"/>
                </a:solidFill>
                <a:latin typeface="Times New Roman"/>
                <a:ea typeface="Times New Roman"/>
              </a:rPr>
              <a:t>“</a:t>
            </a:r>
            <a:r>
              <a:rPr b="0" i="1" lang="es-AR" sz="3600" spc="-1" strike="noStrike">
                <a:solidFill>
                  <a:srgbClr val="ffffff"/>
                </a:solidFill>
                <a:latin typeface="Times New Roman"/>
                <a:ea typeface="Times New Roman"/>
              </a:rPr>
              <a:t>En caso de que el oferente viole el deber de buena fe en la etapa previa a la conclusión del contrato o en su celebración o transgreda el deber de información o la legislación de defensa de la competencia o de lealtad comercial, </a:t>
            </a:r>
            <a:r>
              <a:rPr b="1" i="1" lang="es-AR" sz="3600" spc="-1" strike="noStrike">
                <a:solidFill>
                  <a:srgbClr val="ffffff"/>
                </a:solidFill>
                <a:latin typeface="Times New Roman"/>
                <a:ea typeface="Times New Roman"/>
              </a:rPr>
              <a:t>el consumidor tendrá derecho a demandar la nulidad del contrato o la de una o más cláusulas</a:t>
            </a:r>
            <a:r>
              <a:rPr b="0" i="1" lang="es-AR" sz="3600" spc="-1" strike="noStrike">
                <a:solidFill>
                  <a:srgbClr val="ffffff"/>
                </a:solidFill>
                <a:latin typeface="Times New Roman"/>
                <a:ea typeface="Times New Roman"/>
              </a:rPr>
              <a:t>.</a:t>
            </a:r>
            <a:r>
              <a:rPr b="0" lang="es-AR" sz="3600" spc="-1" strike="noStrike">
                <a:solidFill>
                  <a:srgbClr val="ffffff"/>
                </a:solidFill>
                <a:latin typeface="Times New Roman"/>
                <a:ea typeface="Times New Roman"/>
              </a:rPr>
              <a:t>” (Artículo 37, último párrafo, LDC) </a:t>
            </a:r>
            <a:endParaRPr b="0" lang="es-AR" sz="36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671760" y="255960"/>
            <a:ext cx="7808400" cy="11444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Facultades Judiciales:</a:t>
            </a:r>
            <a:endParaRPr b="0" lang="es-AR" sz="3600" spc="-1" strike="noStrike">
              <a:latin typeface="Arial"/>
            </a:endParaRPr>
          </a:p>
        </p:txBody>
      </p:sp>
      <p:sp>
        <p:nvSpPr>
          <p:cNvPr id="387" name="CustomShape 2"/>
          <p:cNvSpPr/>
          <p:nvPr/>
        </p:nvSpPr>
        <p:spPr>
          <a:xfrm>
            <a:off x="360000" y="1332360"/>
            <a:ext cx="8228880" cy="457128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3600" spc="-1" strike="noStrike">
                <a:solidFill>
                  <a:srgbClr val="ffffff"/>
                </a:solidFill>
                <a:latin typeface="Times New Roman"/>
                <a:ea typeface="Times New Roman"/>
              </a:rPr>
              <a:t>Según el artículo 989 C.C.C. (y el art. 37 LDC) “</a:t>
            </a:r>
            <a:r>
              <a:rPr b="0" i="1" lang="es-AR" sz="3600" spc="-1" strike="noStrike">
                <a:solidFill>
                  <a:srgbClr val="ffffff"/>
                </a:solidFill>
                <a:latin typeface="Times New Roman"/>
                <a:ea typeface="Times New Roman"/>
              </a:rPr>
              <a:t>cuando el juez declara la nulidad parcial del contrato, simultáneamente lo debe integrar, si no puede subsistir sin comprometer su finalidad.</a:t>
            </a:r>
            <a:r>
              <a:rPr b="0" lang="es-AR" sz="3600" spc="-1" strike="noStrike">
                <a:solidFill>
                  <a:srgbClr val="ffffff"/>
                </a:solidFill>
                <a:latin typeface="Times New Roman"/>
                <a:ea typeface="Times New Roman"/>
              </a:rPr>
              <a:t>” </a:t>
            </a:r>
            <a:endParaRPr b="0" lang="es-AR" sz="3600" spc="-1" strike="noStrike">
              <a:latin typeface="Arial"/>
            </a:endParaRPr>
          </a:p>
          <a:p>
            <a:pPr algn="just">
              <a:lnSpc>
                <a:spcPct val="100000"/>
              </a:lnSpc>
              <a:spcBef>
                <a:spcPts val="1712"/>
              </a:spcBef>
            </a:pPr>
            <a:r>
              <a:rPr b="0" lang="es-AR" sz="3600" spc="-1" strike="noStrike">
                <a:solidFill>
                  <a:srgbClr val="ffffff"/>
                </a:solidFill>
                <a:latin typeface="Times New Roman"/>
                <a:ea typeface="Times New Roman"/>
              </a:rPr>
              <a:t>La integración del contrato por el Juez tiene pues carácter excepcional, sólo se justifica si se arruina la finalidad del contrato. </a:t>
            </a:r>
            <a:endParaRPr b="0" lang="es-AR" sz="36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671760" y="255960"/>
            <a:ext cx="7808400" cy="6002640"/>
          </a:xfrm>
          <a:prstGeom prst="rect">
            <a:avLst/>
          </a:prstGeom>
          <a:noFill/>
          <a:ln>
            <a:noFill/>
          </a:ln>
        </p:spPr>
        <p:style>
          <a:lnRef idx="0"/>
          <a:fillRef idx="0"/>
          <a:effectRef idx="0"/>
          <a:fontRef idx="minor"/>
        </p:style>
        <p:txBody>
          <a:bodyPr lIns="0" rIns="0" tIns="0" bIns="0" anchor="ctr">
            <a:noAutofit/>
          </a:bodyPr>
          <a:p>
            <a:pPr marL="216000" indent="-215640" algn="ctr">
              <a:lnSpc>
                <a:spcPct val="100000"/>
              </a:lnSpc>
            </a:pPr>
            <a:r>
              <a:rPr b="1" lang="es-AR" sz="4000" spc="-1" strike="noStrike">
                <a:solidFill>
                  <a:srgbClr val="ffffff"/>
                </a:solidFill>
                <a:latin typeface="Times New Roman"/>
                <a:ea typeface="Times New Roman"/>
              </a:rPr>
              <a:t>“</a:t>
            </a:r>
            <a:r>
              <a:rPr b="1" i="1" lang="es-AR" sz="4000" spc="-1" strike="noStrike">
                <a:solidFill>
                  <a:srgbClr val="ffffff"/>
                </a:solidFill>
                <a:latin typeface="Times New Roman"/>
                <a:ea typeface="Times New Roman"/>
              </a:rPr>
              <a:t>La aprobación administrativa de las cláusulas generales no obsta a su control judicial</a:t>
            </a:r>
            <a:r>
              <a:rPr b="1" lang="es-AR" sz="4000" spc="-1" strike="noStrike">
                <a:solidFill>
                  <a:srgbClr val="ffffff"/>
                </a:solidFill>
                <a:latin typeface="Times New Roman"/>
                <a:ea typeface="Times New Roman"/>
              </a:rPr>
              <a:t>.” </a:t>
            </a:r>
            <a:endParaRPr b="0" lang="es-AR" sz="4000" spc="-1" strike="noStrike">
              <a:latin typeface="Arial"/>
            </a:endParaRPr>
          </a:p>
          <a:p>
            <a:pPr marL="216000" indent="-215640" algn="ctr">
              <a:lnSpc>
                <a:spcPct val="100000"/>
              </a:lnSpc>
            </a:pPr>
            <a:r>
              <a:rPr b="1" lang="es-AR" sz="4000" spc="-1" strike="noStrike">
                <a:solidFill>
                  <a:srgbClr val="ffffff"/>
                </a:solidFill>
                <a:latin typeface="Times New Roman"/>
                <a:ea typeface="Times New Roman"/>
              </a:rPr>
              <a:t>(Art.989 C.C.C.)</a:t>
            </a:r>
            <a:r>
              <a:rPr b="0" lang="es-AR" sz="4000" spc="-1" strike="noStrike">
                <a:solidFill>
                  <a:srgbClr val="ffffff"/>
                </a:solidFill>
                <a:latin typeface="Times New Roman"/>
                <a:ea typeface="Times New Roman"/>
              </a:rPr>
              <a:t> </a:t>
            </a:r>
            <a:endParaRPr b="0" lang="es-AR" sz="4000" spc="-1" strike="noStrike">
              <a:latin typeface="Arial"/>
            </a:endParaRPr>
          </a:p>
        </p:txBody>
      </p:sp>
      <p:sp>
        <p:nvSpPr>
          <p:cNvPr id="389" name="CustomShape 2"/>
          <p:cNvSpPr/>
          <p:nvPr/>
        </p:nvSpPr>
        <p:spPr>
          <a:xfrm>
            <a:off x="675720" y="604800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671760" y="255960"/>
            <a:ext cx="7808400" cy="11444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RESOLUCIÓN 256/00</a:t>
            </a:r>
            <a:endParaRPr b="0" lang="es-AR" sz="3600" spc="-1" strike="noStrike">
              <a:latin typeface="Arial"/>
            </a:endParaRPr>
          </a:p>
        </p:txBody>
      </p:sp>
      <p:sp>
        <p:nvSpPr>
          <p:cNvPr id="391" name="CustomShape 2"/>
          <p:cNvSpPr/>
          <p:nvPr/>
        </p:nvSpPr>
        <p:spPr>
          <a:xfrm>
            <a:off x="360000" y="1332360"/>
            <a:ext cx="8228880" cy="457128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3600" spc="-1" strike="noStrike">
                <a:solidFill>
                  <a:srgbClr val="ffffff"/>
                </a:solidFill>
                <a:latin typeface="Times New Roman"/>
                <a:ea typeface="Times New Roman"/>
              </a:rPr>
              <a:t>ARTÍCULO 1: Aprobar el modelo de condiciones generales de contratación de servicios turísticos que se agrega como ANEXO I a la presente. El modelo aprobado </a:t>
            </a:r>
            <a:r>
              <a:rPr b="1" lang="es-AR" sz="3600" spc="-1" strike="noStrike">
                <a:solidFill>
                  <a:srgbClr val="ffffff"/>
                </a:solidFill>
                <a:latin typeface="Times New Roman"/>
                <a:ea typeface="Times New Roman"/>
              </a:rPr>
              <a:t>podrá ser adaptado</a:t>
            </a:r>
            <a:r>
              <a:rPr b="0" lang="es-AR" sz="3600" spc="-1" strike="noStrike">
                <a:solidFill>
                  <a:srgbClr val="ffffff"/>
                </a:solidFill>
                <a:latin typeface="Times New Roman"/>
                <a:ea typeface="Times New Roman"/>
              </a:rPr>
              <a:t> por la Secretaria de Turismo para casos particulares a pedido de las agencias de viaje cuando las modalidades operativas así lo justifiquen. </a:t>
            </a:r>
            <a:endParaRPr b="0" lang="es-AR" sz="3600" spc="-1" strike="noStrike">
              <a:latin typeface="Arial"/>
            </a:endParaRPr>
          </a:p>
        </p:txBody>
      </p:sp>
      <p:sp>
        <p:nvSpPr>
          <p:cNvPr id="392" name="CustomShape 3"/>
          <p:cNvSpPr/>
          <p:nvPr/>
        </p:nvSpPr>
        <p:spPr>
          <a:xfrm>
            <a:off x="675720" y="607896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3" name="CustomShape 1"/>
          <p:cNvSpPr/>
          <p:nvPr/>
        </p:nvSpPr>
        <p:spPr>
          <a:xfrm>
            <a:off x="671760" y="255960"/>
            <a:ext cx="7808400" cy="11444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RESOLUCIÓN 256/00</a:t>
            </a:r>
            <a:endParaRPr b="0" lang="es-AR" sz="3600" spc="-1" strike="noStrike">
              <a:latin typeface="Arial"/>
            </a:endParaRPr>
          </a:p>
        </p:txBody>
      </p:sp>
      <p:sp>
        <p:nvSpPr>
          <p:cNvPr id="394" name="CustomShape 2"/>
          <p:cNvSpPr/>
          <p:nvPr/>
        </p:nvSpPr>
        <p:spPr>
          <a:xfrm>
            <a:off x="554760" y="1132200"/>
            <a:ext cx="8228880" cy="494460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3200" spc="-1" strike="noStrike">
                <a:solidFill>
                  <a:srgbClr val="ffffff"/>
                </a:solidFill>
                <a:latin typeface="Times New Roman"/>
                <a:ea typeface="Times New Roman"/>
              </a:rPr>
              <a:t>ARTÍCULO 2: La entrega al pasajero de las condiciones generales de la contratación impresas debe efectuarse en el primer documento de viaje que emita la agencia. </a:t>
            </a:r>
            <a:endParaRPr b="0" lang="es-AR" sz="3200" spc="-1" strike="noStrike">
              <a:latin typeface="Arial"/>
            </a:endParaRPr>
          </a:p>
          <a:p>
            <a:pPr algn="just">
              <a:lnSpc>
                <a:spcPct val="100000"/>
              </a:lnSpc>
              <a:spcBef>
                <a:spcPts val="1712"/>
              </a:spcBef>
            </a:pPr>
            <a:r>
              <a:rPr b="0" lang="es-AR" sz="3200" spc="-1" strike="noStrike">
                <a:solidFill>
                  <a:srgbClr val="ffffff"/>
                </a:solidFill>
                <a:latin typeface="Times New Roman"/>
                <a:ea typeface="Times New Roman"/>
              </a:rPr>
              <a:t>ARTÍCULO 3: Las condiciones generales de la contratación, conjuntamente con el detalle de los servicios a prestar, los billetes del transporte, las órdenes de servicios, las facturas emitidas y todo otro documento que contenga especificaciones sobre el viaje conformarán el </a:t>
            </a:r>
            <a:r>
              <a:rPr b="1" lang="es-AR" sz="3200" spc="-1" strike="noStrike">
                <a:solidFill>
                  <a:srgbClr val="ffffff"/>
                </a:solidFill>
                <a:latin typeface="Times New Roman"/>
                <a:ea typeface="Times New Roman"/>
              </a:rPr>
              <a:t>contrato de viaje</a:t>
            </a:r>
            <a:r>
              <a:rPr b="0" lang="es-AR" sz="3200" spc="-1" strike="noStrike">
                <a:solidFill>
                  <a:srgbClr val="ffffff"/>
                </a:solidFill>
                <a:latin typeface="Times New Roman"/>
                <a:ea typeface="Times New Roman"/>
              </a:rPr>
              <a:t>.</a:t>
            </a:r>
            <a:r>
              <a:rPr b="0" lang="es-AR" sz="3600" spc="-1" strike="noStrike">
                <a:solidFill>
                  <a:srgbClr val="ffffff"/>
                </a:solidFill>
                <a:latin typeface="Times New Roman"/>
                <a:ea typeface="Times New Roman"/>
              </a:rPr>
              <a:t> </a:t>
            </a:r>
            <a:endParaRPr b="0" lang="es-AR" sz="36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5" name="CustomShape 1"/>
          <p:cNvSpPr/>
          <p:nvPr/>
        </p:nvSpPr>
        <p:spPr>
          <a:xfrm>
            <a:off x="671760" y="255960"/>
            <a:ext cx="7808400" cy="11444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RESOLUCIÓN 256/00</a:t>
            </a:r>
            <a:endParaRPr b="0" lang="es-AR" sz="3600" spc="-1" strike="noStrike">
              <a:latin typeface="Arial"/>
            </a:endParaRPr>
          </a:p>
        </p:txBody>
      </p:sp>
      <p:sp>
        <p:nvSpPr>
          <p:cNvPr id="396" name="CustomShape 2"/>
          <p:cNvSpPr/>
          <p:nvPr/>
        </p:nvSpPr>
        <p:spPr>
          <a:xfrm>
            <a:off x="554760" y="1132200"/>
            <a:ext cx="8228880" cy="4571280"/>
          </a:xfrm>
          <a:prstGeom prst="rect">
            <a:avLst/>
          </a:prstGeom>
          <a:noFill/>
          <a:ln>
            <a:noFill/>
          </a:ln>
        </p:spPr>
        <p:style>
          <a:lnRef idx="0"/>
          <a:fillRef idx="0"/>
          <a:effectRef idx="0"/>
          <a:fontRef idx="minor"/>
        </p:style>
        <p:txBody>
          <a:bodyPr lIns="0" rIns="0" tIns="0" bIns="0">
            <a:noAutofit/>
          </a:bodyPr>
          <a:p>
            <a:pPr algn="just">
              <a:lnSpc>
                <a:spcPct val="100000"/>
              </a:lnSpc>
            </a:pPr>
            <a:endParaRPr b="0" lang="es-AR" sz="1800" spc="-1" strike="noStrike">
              <a:latin typeface="Arial"/>
            </a:endParaRPr>
          </a:p>
          <a:p>
            <a:pPr algn="just">
              <a:lnSpc>
                <a:spcPct val="100000"/>
              </a:lnSpc>
              <a:spcBef>
                <a:spcPts val="1712"/>
              </a:spcBef>
            </a:pPr>
            <a:r>
              <a:rPr b="0" lang="es-AR" sz="3600" spc="-1" strike="noStrike">
                <a:solidFill>
                  <a:srgbClr val="ffffff"/>
                </a:solidFill>
                <a:latin typeface="Times New Roman"/>
                <a:ea typeface="Times New Roman"/>
              </a:rPr>
              <a:t>ARTÍCULO 4: Las condiciones generales de la contratación deberán ser firmadas por un empleado autorizado de la agencia. La firma podrá ser suplida por un sello que contenga la denominación comercial y el número de legajo de la agencia de viajes.</a:t>
            </a:r>
            <a:endParaRPr b="0" lang="es-AR" sz="3600" spc="-1" strike="noStrike">
              <a:latin typeface="Arial"/>
            </a:endParaRPr>
          </a:p>
          <a:p>
            <a:pPr algn="just">
              <a:lnSpc>
                <a:spcPct val="100000"/>
              </a:lnSpc>
              <a:spcBef>
                <a:spcPts val="1712"/>
              </a:spcBef>
            </a:pPr>
            <a:endParaRPr b="0" lang="es-AR" sz="3600" spc="-1" strike="noStrike">
              <a:latin typeface="Arial"/>
            </a:endParaRPr>
          </a:p>
        </p:txBody>
      </p:sp>
      <p:sp>
        <p:nvSpPr>
          <p:cNvPr id="397" name="CustomShape 3"/>
          <p:cNvSpPr/>
          <p:nvPr/>
        </p:nvSpPr>
        <p:spPr>
          <a:xfrm>
            <a:off x="648000" y="607896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671760" y="255960"/>
            <a:ext cx="7808400" cy="11444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RESOLUCIÓN 256/00</a:t>
            </a:r>
            <a:endParaRPr b="0" lang="es-AR" sz="3600" spc="-1" strike="noStrike">
              <a:latin typeface="Arial"/>
            </a:endParaRPr>
          </a:p>
        </p:txBody>
      </p:sp>
      <p:sp>
        <p:nvSpPr>
          <p:cNvPr id="399" name="CustomShape 2"/>
          <p:cNvSpPr/>
          <p:nvPr/>
        </p:nvSpPr>
        <p:spPr>
          <a:xfrm>
            <a:off x="554760" y="1132200"/>
            <a:ext cx="8228880" cy="4730760"/>
          </a:xfrm>
          <a:prstGeom prst="rect">
            <a:avLst/>
          </a:prstGeom>
          <a:noFill/>
          <a:ln>
            <a:noFill/>
          </a:ln>
        </p:spPr>
        <p:style>
          <a:lnRef idx="0"/>
          <a:fillRef idx="0"/>
          <a:effectRef idx="0"/>
          <a:fontRef idx="minor"/>
        </p:style>
        <p:txBody>
          <a:bodyPr lIns="0" rIns="0" tIns="0" bIns="0">
            <a:noAutofit/>
          </a:bodyPr>
          <a:p>
            <a:pPr algn="just">
              <a:lnSpc>
                <a:spcPct val="100000"/>
              </a:lnSpc>
            </a:pPr>
            <a:endParaRPr b="0" lang="es-AR" sz="1800" spc="-1" strike="noStrike">
              <a:latin typeface="Arial"/>
            </a:endParaRPr>
          </a:p>
          <a:p>
            <a:pPr algn="just">
              <a:lnSpc>
                <a:spcPct val="100000"/>
              </a:lnSpc>
              <a:spcBef>
                <a:spcPts val="1712"/>
              </a:spcBef>
            </a:pPr>
            <a:r>
              <a:rPr b="0" lang="es-AR" sz="3200" spc="-1" strike="noStrike">
                <a:solidFill>
                  <a:srgbClr val="ffffff"/>
                </a:solidFill>
                <a:latin typeface="Times New Roman"/>
                <a:ea typeface="Times New Roman"/>
              </a:rPr>
              <a:t>ARTÍCULO 5: En caso de venta exclusiva por medios electrónicos o sistemas de reservas, deberá preverse el conocimiento y aceptación fehaciente por parte de los pasajeros de las condiciones generales de contratación aprobadas en el artículo 1º de la presente, con anterioridad a la reserva. </a:t>
            </a:r>
            <a:r>
              <a:rPr b="0" lang="es-AR" sz="3600" spc="-1" strike="noStrike">
                <a:solidFill>
                  <a:srgbClr val="ffffff"/>
                </a:solidFill>
                <a:latin typeface="Times New Roman"/>
                <a:ea typeface="Times New Roman"/>
              </a:rPr>
              <a:t> </a:t>
            </a:r>
            <a:endParaRPr b="0" lang="es-AR" sz="3600" spc="-1" strike="noStrike">
              <a:latin typeface="Arial"/>
            </a:endParaRPr>
          </a:p>
          <a:p>
            <a:pPr algn="just">
              <a:lnSpc>
                <a:spcPct val="100000"/>
              </a:lnSpc>
              <a:spcBef>
                <a:spcPts val="1712"/>
              </a:spcBef>
            </a:pPr>
            <a:endParaRPr b="0" lang="es-AR" sz="3600" spc="-1" strike="noStrike">
              <a:latin typeface="Arial"/>
            </a:endParaRPr>
          </a:p>
        </p:txBody>
      </p:sp>
      <p:sp>
        <p:nvSpPr>
          <p:cNvPr id="400" name="CustomShape 3"/>
          <p:cNvSpPr/>
          <p:nvPr/>
        </p:nvSpPr>
        <p:spPr>
          <a:xfrm>
            <a:off x="675720" y="615096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CustomShape 1"/>
          <p:cNvSpPr/>
          <p:nvPr/>
        </p:nvSpPr>
        <p:spPr>
          <a:xfrm>
            <a:off x="671760" y="255960"/>
            <a:ext cx="7808400" cy="11444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RESOLUCIÓN 256/00</a:t>
            </a:r>
            <a:endParaRPr b="0" lang="es-AR" sz="3600" spc="-1" strike="noStrike">
              <a:latin typeface="Arial"/>
            </a:endParaRPr>
          </a:p>
        </p:txBody>
      </p:sp>
      <p:sp>
        <p:nvSpPr>
          <p:cNvPr id="402" name="CustomShape 2"/>
          <p:cNvSpPr/>
          <p:nvPr/>
        </p:nvSpPr>
        <p:spPr>
          <a:xfrm>
            <a:off x="554760" y="1132200"/>
            <a:ext cx="8228880" cy="513900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3200" spc="-1" strike="noStrike">
                <a:solidFill>
                  <a:srgbClr val="ffffff"/>
                </a:solidFill>
                <a:latin typeface="Times New Roman"/>
                <a:ea typeface="Times New Roman"/>
              </a:rPr>
              <a:t>ARTÍCULO 6: La sola venta de billetes de pasajes de transporte regular y el alquiler de aeronaves o automotores quedan excluidos del régimen y no requieren entrega y suscripción de las condiciones generales.</a:t>
            </a:r>
            <a:endParaRPr b="0" lang="es-AR" sz="3200" spc="-1" strike="noStrike">
              <a:latin typeface="Arial"/>
            </a:endParaRPr>
          </a:p>
          <a:p>
            <a:pPr algn="just">
              <a:lnSpc>
                <a:spcPct val="100000"/>
              </a:lnSpc>
              <a:spcBef>
                <a:spcPts val="1712"/>
              </a:spcBef>
            </a:pPr>
            <a:r>
              <a:rPr b="0" lang="es-AR" sz="3200" spc="-1" strike="noStrike">
                <a:solidFill>
                  <a:srgbClr val="ffffff"/>
                </a:solidFill>
                <a:latin typeface="Times New Roman"/>
                <a:ea typeface="Times New Roman"/>
              </a:rPr>
              <a:t>ARTÍCULO 7: Toda infracción a las disposiciones de la presente será sancionada conforme las determinaciones del artículo 10 de la Ley Nº 18.829. </a:t>
            </a:r>
            <a:endParaRPr b="0" lang="es-AR" sz="3200" spc="-1" strike="noStrike">
              <a:latin typeface="Arial"/>
            </a:endParaRPr>
          </a:p>
          <a:p>
            <a:pPr algn="just">
              <a:lnSpc>
                <a:spcPct val="100000"/>
              </a:lnSpc>
              <a:spcBef>
                <a:spcPts val="1712"/>
              </a:spcBef>
            </a:pPr>
            <a:endParaRPr b="0" lang="es-AR" sz="3200" spc="-1" strike="noStrike">
              <a:latin typeface="Arial"/>
            </a:endParaRPr>
          </a:p>
        </p:txBody>
      </p:sp>
      <p:sp>
        <p:nvSpPr>
          <p:cNvPr id="403" name="CustomShape 3"/>
          <p:cNvSpPr/>
          <p:nvPr/>
        </p:nvSpPr>
        <p:spPr>
          <a:xfrm>
            <a:off x="648000" y="609336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05" name="CustomShape 2"/>
          <p:cNvSpPr/>
          <p:nvPr/>
        </p:nvSpPr>
        <p:spPr>
          <a:xfrm>
            <a:off x="360000" y="1008000"/>
            <a:ext cx="8228880" cy="5143680"/>
          </a:xfrm>
          <a:prstGeom prst="rect">
            <a:avLst/>
          </a:prstGeom>
          <a:noFill/>
          <a:ln>
            <a:noFill/>
          </a:ln>
        </p:spPr>
        <p:style>
          <a:lnRef idx="0"/>
          <a:fillRef idx="0"/>
          <a:effectRef idx="0"/>
          <a:fontRef idx="minor"/>
        </p:style>
        <p:txBody>
          <a:bodyPr lIns="0" rIns="0" tIns="0" bIns="0">
            <a:noAutofit/>
          </a:bodyPr>
          <a:p>
            <a:pPr marL="432000" indent="-323640" algn="ctr">
              <a:lnSpc>
                <a:spcPct val="100000"/>
              </a:lnSpc>
              <a:buClr>
                <a:srgbClr val="e6e6e6"/>
              </a:buClr>
              <a:buFont typeface="Noto Sans Symbols"/>
              <a:buChar char="●"/>
            </a:pPr>
            <a:r>
              <a:rPr b="0" lang="es-AR" sz="2800" spc="-1" strike="noStrike">
                <a:solidFill>
                  <a:srgbClr val="ffffff"/>
                </a:solidFill>
                <a:latin typeface="Times New Roman"/>
                <a:ea typeface="Times New Roman"/>
              </a:rPr>
              <a:t>CONDICIONES GENERALES DEL CONTRATO DE SERVICIOS TURÍSTICOS:</a:t>
            </a:r>
            <a:endParaRPr b="0" lang="es-AR" sz="2800" spc="-1" strike="noStrike">
              <a:latin typeface="Arial"/>
            </a:endParaRPr>
          </a:p>
          <a:p>
            <a:pPr algn="just">
              <a:lnSpc>
                <a:spcPct val="100000"/>
              </a:lnSpc>
              <a:spcBef>
                <a:spcPts val="1712"/>
              </a:spcBef>
            </a:pPr>
            <a:endParaRPr b="0" lang="es-AR" sz="2800" spc="-1" strike="noStrike">
              <a:latin typeface="Arial"/>
            </a:endParaRPr>
          </a:p>
          <a:p>
            <a:pPr algn="just">
              <a:lnSpc>
                <a:spcPct val="100000"/>
              </a:lnSpc>
              <a:spcBef>
                <a:spcPts val="1712"/>
              </a:spcBef>
            </a:pPr>
            <a:r>
              <a:rPr b="0" lang="es-AR" sz="2600" spc="-1" strike="noStrike">
                <a:solidFill>
                  <a:srgbClr val="ffffff"/>
                </a:solidFill>
                <a:latin typeface="Times New Roman"/>
                <a:ea typeface="Times New Roman"/>
              </a:rPr>
              <a:t>a) SOLICITUDES Y PAGOS:</a:t>
            </a:r>
            <a:endParaRPr b="0" lang="es-AR" sz="2600" spc="-1" strike="noStrike">
              <a:latin typeface="Arial"/>
            </a:endParaRPr>
          </a:p>
          <a:p>
            <a:pPr algn="just">
              <a:lnSpc>
                <a:spcPct val="100000"/>
              </a:lnSpc>
              <a:spcBef>
                <a:spcPts val="1712"/>
              </a:spcBef>
            </a:pPr>
            <a:r>
              <a:rPr b="0" lang="es-AR" sz="2600" spc="-1" strike="noStrike">
                <a:solidFill>
                  <a:srgbClr val="ffffff"/>
                </a:solidFill>
                <a:latin typeface="Times New Roman"/>
                <a:ea typeface="Times New Roman"/>
              </a:rPr>
              <a:t>1) El precio y/o reservación de los servicios que componen el tour quedan sujetos a </a:t>
            </a:r>
            <a:r>
              <a:rPr b="1" lang="es-AR" sz="2600" spc="-1" strike="noStrike" u="sng">
                <a:solidFill>
                  <a:srgbClr val="ffffff"/>
                </a:solidFill>
                <a:uFillTx/>
                <a:latin typeface="Times New Roman"/>
                <a:ea typeface="Times New Roman"/>
              </a:rPr>
              <a:t>modificaciones sin previo aviso</a:t>
            </a:r>
            <a:r>
              <a:rPr b="0" lang="es-AR" sz="2600" spc="-1" strike="noStrike">
                <a:solidFill>
                  <a:srgbClr val="ffffff"/>
                </a:solidFill>
                <a:latin typeface="Times New Roman"/>
                <a:ea typeface="Times New Roman"/>
              </a:rPr>
              <a:t> cuando se produzca una alteración en los servicios, modificaciones en los costos o en los tipos de cambio previstos, por causas no imputables a las partes. </a:t>
            </a:r>
            <a:endParaRPr b="0" lang="es-AR" sz="26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07" name="CustomShape 2"/>
          <p:cNvSpPr/>
          <p:nvPr/>
        </p:nvSpPr>
        <p:spPr>
          <a:xfrm>
            <a:off x="658080" y="1148400"/>
            <a:ext cx="7930800" cy="453888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600" spc="-1" strike="noStrike">
                <a:solidFill>
                  <a:srgbClr val="ffffff"/>
                </a:solidFill>
                <a:latin typeface="Times New Roman"/>
                <a:ea typeface="Times New Roman"/>
              </a:rPr>
              <a:t>2) Todos los importes pagados </a:t>
            </a:r>
            <a:r>
              <a:rPr b="0" lang="es-AR" sz="2600" spc="-1" strike="noStrike" u="sng">
                <a:solidFill>
                  <a:srgbClr val="ffffff"/>
                </a:solidFill>
                <a:uFillTx/>
                <a:latin typeface="Times New Roman"/>
                <a:ea typeface="Times New Roman"/>
              </a:rPr>
              <a:t>antes de la confirmación definitiva de los servicios</a:t>
            </a:r>
            <a:r>
              <a:rPr b="0" lang="es-AR" sz="2600" spc="-1" strike="noStrike">
                <a:solidFill>
                  <a:srgbClr val="ffffff"/>
                </a:solidFill>
                <a:latin typeface="Times New Roman"/>
                <a:ea typeface="Times New Roman"/>
              </a:rPr>
              <a:t> son percibidos en concepto de </a:t>
            </a:r>
            <a:r>
              <a:rPr b="1" lang="es-AR" sz="2600" spc="-1" strike="noStrike">
                <a:solidFill>
                  <a:srgbClr val="ffffff"/>
                </a:solidFill>
                <a:latin typeface="Times New Roman"/>
                <a:ea typeface="Times New Roman"/>
              </a:rPr>
              <a:t>reserva</a:t>
            </a:r>
            <a:r>
              <a:rPr b="0" lang="es-AR" sz="2600" spc="-1" strike="noStrike">
                <a:solidFill>
                  <a:srgbClr val="ffffff"/>
                </a:solidFill>
                <a:latin typeface="Times New Roman"/>
                <a:ea typeface="Times New Roman"/>
              </a:rPr>
              <a:t>. La confirmación definitiva de los servicios y precios respectivos se producirá con la emisión de pasajes y/u órdenes de servicios y la facturación correspondiente. </a:t>
            </a:r>
            <a:endParaRPr b="0" lang="es-AR" sz="2600" spc="-1" strike="noStrike">
              <a:latin typeface="Arial"/>
            </a:endParaRPr>
          </a:p>
          <a:p>
            <a:pPr algn="just">
              <a:lnSpc>
                <a:spcPct val="100000"/>
              </a:lnSpc>
              <a:spcBef>
                <a:spcPts val="1712"/>
              </a:spcBef>
            </a:pPr>
            <a:r>
              <a:rPr b="0" lang="es-AR" sz="2600" spc="-1" strike="noStrike">
                <a:solidFill>
                  <a:srgbClr val="ff3333"/>
                </a:solidFill>
                <a:latin typeface="Times New Roman"/>
                <a:ea typeface="Times New Roman"/>
              </a:rPr>
              <a:t>Art.1059 C.C.C.: Seña confirmatoria          regla</a:t>
            </a:r>
            <a:endParaRPr b="0" lang="es-AR" sz="2600" spc="-1" strike="noStrike">
              <a:latin typeface="Arial"/>
            </a:endParaRPr>
          </a:p>
          <a:p>
            <a:pPr algn="just">
              <a:lnSpc>
                <a:spcPct val="100000"/>
              </a:lnSpc>
              <a:spcBef>
                <a:spcPts val="1712"/>
              </a:spcBef>
            </a:pPr>
            <a:r>
              <a:rPr b="0" lang="es-AR" sz="2600" spc="-1" strike="noStrike">
                <a:solidFill>
                  <a:srgbClr val="ffffff"/>
                </a:solidFill>
                <a:latin typeface="Times New Roman"/>
                <a:ea typeface="Times New Roman"/>
              </a:rPr>
              <a:t>3) Las operaciones a crédito deberán satisfacer los requisitos propios fijados para las mismas. En su defecto el interesado deberá cumplimentar el pago de los saldos en los plazos y condiciones establecidos en la contratación.</a:t>
            </a:r>
            <a:endParaRPr b="0" lang="es-AR" sz="2600" spc="-1" strike="noStrike">
              <a:latin typeface="Arial"/>
            </a:endParaRPr>
          </a:p>
          <a:p>
            <a:pPr algn="just">
              <a:lnSpc>
                <a:spcPct val="100000"/>
              </a:lnSpc>
              <a:spcBef>
                <a:spcPts val="1712"/>
              </a:spcBef>
            </a:pPr>
            <a:endParaRPr b="0" lang="es-AR" sz="2600" spc="-1" strike="noStrike">
              <a:latin typeface="Arial"/>
            </a:endParaRPr>
          </a:p>
          <a:p>
            <a:pPr algn="just">
              <a:lnSpc>
                <a:spcPct val="100000"/>
              </a:lnSpc>
              <a:spcBef>
                <a:spcPts val="1712"/>
              </a:spcBef>
            </a:pPr>
            <a:r>
              <a:rPr b="0" lang="es-AR" sz="3200" spc="-1" strike="noStrike">
                <a:solidFill>
                  <a:srgbClr val="ffffff"/>
                </a:solidFill>
                <a:latin typeface="Times New Roman"/>
                <a:ea typeface="Times New Roman"/>
              </a:rPr>
              <a:t> </a:t>
            </a:r>
            <a:endParaRPr b="0" lang="es-AR" sz="3200" spc="-1" strike="noStrike">
              <a:latin typeface="Arial"/>
            </a:endParaRPr>
          </a:p>
        </p:txBody>
      </p:sp>
      <p:sp>
        <p:nvSpPr>
          <p:cNvPr id="408" name="CustomShape 3"/>
          <p:cNvSpPr/>
          <p:nvPr/>
        </p:nvSpPr>
        <p:spPr>
          <a:xfrm>
            <a:off x="5760000" y="3477240"/>
            <a:ext cx="503640" cy="214920"/>
          </a:xfrm>
          <a:custGeom>
            <a:avLst/>
            <a:gdLst/>
            <a:ahLst/>
            <a:rect l="l" t="t" r="r" b="b"/>
            <a:pathLst>
              <a:path w="1401" h="600">
                <a:moveTo>
                  <a:pt x="0" y="450"/>
                </a:moveTo>
                <a:lnTo>
                  <a:pt x="1050" y="450"/>
                </a:lnTo>
                <a:lnTo>
                  <a:pt x="1050" y="599"/>
                </a:lnTo>
                <a:lnTo>
                  <a:pt x="1400" y="300"/>
                </a:lnTo>
                <a:lnTo>
                  <a:pt x="1050" y="0"/>
                </a:lnTo>
                <a:lnTo>
                  <a:pt x="1050" y="150"/>
                </a:lnTo>
                <a:lnTo>
                  <a:pt x="0" y="150"/>
                </a:lnTo>
                <a:lnTo>
                  <a:pt x="0" y="450"/>
                </a:lnTo>
              </a:path>
            </a:pathLst>
          </a:custGeom>
          <a:solidFill>
            <a:srgbClr val="cfe7f5"/>
          </a:solidFill>
          <a:ln w="9360">
            <a:solidFill>
              <a:srgbClr val="808080"/>
            </a:solidFill>
            <a:round/>
          </a:ln>
        </p:spPr>
        <p:style>
          <a:lnRef idx="0"/>
          <a:fillRef idx="0"/>
          <a:effectRef idx="0"/>
          <a:fontRef idx="minor"/>
        </p:style>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CustomShape 1"/>
          <p:cNvSpPr/>
          <p:nvPr/>
        </p:nvSpPr>
        <p:spPr>
          <a:xfrm>
            <a:off x="648000" y="5302800"/>
            <a:ext cx="4101840" cy="22716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
        <p:nvSpPr>
          <p:cNvPr id="364" name="CustomShape 2"/>
          <p:cNvSpPr/>
          <p:nvPr/>
        </p:nvSpPr>
        <p:spPr>
          <a:xfrm>
            <a:off x="812160" y="826200"/>
            <a:ext cx="7520040" cy="51411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es-AR" sz="2800" spc="-1" strike="noStrike">
                <a:solidFill>
                  <a:srgbClr val="ffffff"/>
                </a:solidFill>
                <a:latin typeface="Century Gothic"/>
                <a:ea typeface="Century Gothic"/>
              </a:rPr>
              <a:t>CONDICIONES GENERALES DE CONTRATACIÓN:  CONTRATOS POR ADHESIÓN</a:t>
            </a:r>
            <a:endParaRPr b="0" lang="es-AR" sz="2800" spc="-1" strike="noStrike">
              <a:latin typeface="Arial"/>
            </a:endParaRPr>
          </a:p>
          <a:p>
            <a:pPr algn="just">
              <a:lnSpc>
                <a:spcPct val="100000"/>
              </a:lnSpc>
              <a:spcBef>
                <a:spcPts val="2015"/>
              </a:spcBef>
            </a:pPr>
            <a:r>
              <a:rPr b="0" lang="es-AR" sz="2400" spc="-1" strike="noStrike">
                <a:solidFill>
                  <a:srgbClr val="ffffff"/>
                </a:solidFill>
                <a:latin typeface="Century Gothic"/>
                <a:ea typeface="Century Gothic"/>
              </a:rPr>
              <a:t>“</a:t>
            </a:r>
            <a:r>
              <a:rPr b="0" lang="es-AR" sz="2400" spc="-1" strike="noStrike">
                <a:solidFill>
                  <a:srgbClr val="ffffff"/>
                </a:solidFill>
                <a:latin typeface="Century Gothic"/>
                <a:ea typeface="Century Gothic"/>
              </a:rPr>
              <a:t>Aquél mediante el cual uno de los contratantes adhiere a cláusulas generales predispuestas unilateralmente, por la otra parte o por un tercero, sin que el adherente haya participado en su redacción.”</a:t>
            </a:r>
            <a:r>
              <a:rPr b="0" lang="es-AR" sz="3600" spc="-1" strike="noStrike">
                <a:solidFill>
                  <a:srgbClr val="ffffff"/>
                </a:solidFill>
                <a:latin typeface="Century Gothic"/>
                <a:ea typeface="Century Gothic"/>
              </a:rPr>
              <a:t> </a:t>
            </a:r>
            <a:endParaRPr b="0" lang="es-AR" sz="3600" spc="-1" strike="noStrike">
              <a:latin typeface="Arial"/>
            </a:endParaRPr>
          </a:p>
          <a:p>
            <a:pPr algn="ctr">
              <a:lnSpc>
                <a:spcPct val="100000"/>
              </a:lnSpc>
              <a:spcBef>
                <a:spcPts val="2015"/>
              </a:spcBef>
            </a:pPr>
            <a:r>
              <a:rPr b="1" lang="es-AR" sz="2800" spc="-1" strike="noStrike">
                <a:solidFill>
                  <a:srgbClr val="ffffff"/>
                </a:solidFill>
                <a:latin typeface="Century Gothic"/>
                <a:ea typeface="Century Gothic"/>
              </a:rPr>
              <a:t>Artículo 984 C.C.C.</a:t>
            </a:r>
            <a:endParaRPr b="0" lang="es-AR" sz="2800" spc="-1" strike="noStrike">
              <a:latin typeface="Arial"/>
            </a:endParaRPr>
          </a:p>
          <a:p>
            <a:pPr algn="just">
              <a:lnSpc>
                <a:spcPct val="100000"/>
              </a:lnSpc>
              <a:spcBef>
                <a:spcPts val="2015"/>
              </a:spcBef>
            </a:pPr>
            <a:endParaRPr b="0" lang="es-AR" sz="28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10" name="CustomShape 2"/>
          <p:cNvSpPr/>
          <p:nvPr/>
        </p:nvSpPr>
        <p:spPr>
          <a:xfrm>
            <a:off x="980280" y="1106640"/>
            <a:ext cx="7017840" cy="474840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200" spc="-1" strike="noStrike">
                <a:solidFill>
                  <a:srgbClr val="ffffff"/>
                </a:solidFill>
                <a:latin typeface="Times New Roman"/>
                <a:ea typeface="Times New Roman"/>
              </a:rPr>
              <a:t>b) LOS PRECIOS INCLUYEN: alojamiento en los hoteles mencionados en los itinerarios u otros de igual o mayor categoría, ocupando habitaciones simples, dobles, triples, etc. Según tarifa elegida, con baño privado e impuestos. Régimen de comidas según se indique en cada oportunidad. Visitas y excursiones que se mencionen. Traslados hasta y desde aeropuertos, terminales y hoteles, cuando se indique. La cantidad prevista de días de alojamiento teniendo en cuenta que </a:t>
            </a:r>
            <a:r>
              <a:rPr b="0" lang="es-AR" sz="2200" spc="-1" strike="noStrike" u="sng">
                <a:solidFill>
                  <a:srgbClr val="ffffff"/>
                </a:solidFill>
                <a:uFillTx/>
                <a:latin typeface="Times New Roman"/>
                <a:ea typeface="Times New Roman"/>
              </a:rPr>
              <a:t>el día del alojamiento hotelero se computa desde las quince horas y finaliza a las doce horas del día siguiente, independientemente de la hora de llegada y de salida y de la utilización completa o fraccionada del mismo</a:t>
            </a:r>
            <a:r>
              <a:rPr b="0" lang="es-AR" sz="2200" spc="-1" strike="noStrike">
                <a:solidFill>
                  <a:srgbClr val="ffffff"/>
                </a:solidFill>
                <a:latin typeface="Times New Roman"/>
                <a:ea typeface="Times New Roman"/>
              </a:rPr>
              <a:t>. (</a:t>
            </a:r>
            <a:r>
              <a:rPr b="1" i="1" lang="es-AR" sz="2200" spc="-1" strike="noStrike">
                <a:solidFill>
                  <a:srgbClr val="ffffff"/>
                </a:solidFill>
                <a:latin typeface="Times New Roman"/>
                <a:ea typeface="Times New Roman"/>
              </a:rPr>
              <a:t>va en contra de los poderes no delegados por las provincias a la Nación</a:t>
            </a:r>
            <a:r>
              <a:rPr b="0" lang="es-AR" sz="2200" spc="-1" strike="noStrike">
                <a:solidFill>
                  <a:srgbClr val="ffffff"/>
                </a:solidFill>
                <a:latin typeface="Times New Roman"/>
                <a:ea typeface="Times New Roman"/>
              </a:rPr>
              <a:t>)</a:t>
            </a:r>
            <a:endParaRPr b="0" lang="es-AR" sz="2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1"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12" name="CustomShape 2"/>
          <p:cNvSpPr/>
          <p:nvPr/>
        </p:nvSpPr>
        <p:spPr>
          <a:xfrm>
            <a:off x="144000" y="1080000"/>
            <a:ext cx="8855640" cy="509544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800" spc="-1" strike="noStrike">
                <a:solidFill>
                  <a:srgbClr val="ffffff"/>
                </a:solidFill>
                <a:latin typeface="Times New Roman"/>
                <a:ea typeface="Times New Roman"/>
              </a:rPr>
              <a:t>La duración del tour será indicada en cada caso tomando como primer día, el de salida y como último incluido el día de salida del destino, independientemente del horario de salida o de llegada en el primer día o en el último.</a:t>
            </a:r>
            <a:endParaRPr b="0" lang="es-AR" sz="2800" spc="-1" strike="noStrike">
              <a:latin typeface="Arial"/>
            </a:endParaRPr>
          </a:p>
          <a:p>
            <a:pPr algn="just">
              <a:lnSpc>
                <a:spcPct val="100000"/>
              </a:lnSpc>
              <a:spcBef>
                <a:spcPts val="1712"/>
              </a:spcBef>
            </a:pPr>
            <a:endParaRPr b="0" lang="es-AR" sz="2800" spc="-1" strike="noStrike">
              <a:latin typeface="Arial"/>
            </a:endParaRPr>
          </a:p>
          <a:p>
            <a:pPr algn="just">
              <a:lnSpc>
                <a:spcPct val="100000"/>
              </a:lnSpc>
              <a:spcBef>
                <a:spcPts val="1712"/>
              </a:spcBef>
            </a:pPr>
            <a:r>
              <a:rPr b="0" lang="es-AR" sz="2800" spc="-1" strike="noStrike">
                <a:solidFill>
                  <a:srgbClr val="ff3333"/>
                </a:solidFill>
                <a:latin typeface="Times New Roman"/>
                <a:ea typeface="Times New Roman"/>
              </a:rPr>
              <a:t>Artículo 19 LDC: Modalidades de Prestación de Servicios. Quienes presten servicios de cualquier naturaleza están obligados a respetar los términos, plazos, condiciones, modalidades, reservas y demás circunstancias conforme a las cuales hayan sido ofrecidos, publicitados o convenidos.</a:t>
            </a:r>
            <a:endParaRPr b="0" lang="es-AR" sz="2800" spc="-1" strike="noStrike">
              <a:latin typeface="Arial"/>
            </a:endParaRPr>
          </a:p>
          <a:p>
            <a:pPr algn="just">
              <a:lnSpc>
                <a:spcPct val="100000"/>
              </a:lnSpc>
              <a:spcBef>
                <a:spcPts val="1712"/>
              </a:spcBef>
            </a:pPr>
            <a:r>
              <a:rPr b="0" lang="es-AR" sz="2800" spc="-1" strike="noStrike">
                <a:solidFill>
                  <a:srgbClr val="ffffff"/>
                </a:solidFill>
                <a:latin typeface="Times New Roman"/>
                <a:ea typeface="Times New Roman"/>
              </a:rPr>
              <a:t> </a:t>
            </a:r>
            <a:endParaRPr b="0" lang="es-AR" sz="2800" spc="-1" strike="noStrike">
              <a:latin typeface="Arial"/>
            </a:endParaRPr>
          </a:p>
        </p:txBody>
      </p:sp>
      <p:sp>
        <p:nvSpPr>
          <p:cNvPr id="413" name="CustomShape 3"/>
          <p:cNvSpPr/>
          <p:nvPr/>
        </p:nvSpPr>
        <p:spPr>
          <a:xfrm>
            <a:off x="675720" y="612000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15" name="CustomShape 2"/>
          <p:cNvSpPr/>
          <p:nvPr/>
        </p:nvSpPr>
        <p:spPr>
          <a:xfrm>
            <a:off x="144000" y="1080000"/>
            <a:ext cx="8855640" cy="487800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800" spc="-1" strike="noStrike">
                <a:solidFill>
                  <a:srgbClr val="ffffff"/>
                </a:solidFill>
                <a:latin typeface="Times New Roman"/>
                <a:ea typeface="Times New Roman"/>
              </a:rPr>
              <a:t>c) SERVICIOS O RUBROS NO INCLUIDOS: 1) Extras, bebidas, lavado de ropa, propinas y tasas de embarque, tasas sobre servicios, IVA y otros impuestos actuales y/o futuros, ni ningún servicio que no se encuentre expresamente indicado en la orden de servicio emitida por el agente de viajes. </a:t>
            </a:r>
            <a:endParaRPr b="0" lang="es-AR" sz="2800" spc="-1" strike="noStrike">
              <a:latin typeface="Arial"/>
            </a:endParaRPr>
          </a:p>
          <a:p>
            <a:pPr algn="just">
              <a:lnSpc>
                <a:spcPct val="100000"/>
              </a:lnSpc>
              <a:spcBef>
                <a:spcPts val="1712"/>
              </a:spcBef>
            </a:pPr>
            <a:r>
              <a:rPr b="0" lang="es-AR" sz="2800" spc="-1" strike="noStrike">
                <a:solidFill>
                  <a:srgbClr val="ffffff"/>
                </a:solidFill>
                <a:latin typeface="Times New Roman"/>
                <a:ea typeface="Times New Roman"/>
              </a:rPr>
              <a:t>2) Estadías, comidas y/o gastos adicionales o perjuicios producidos por cancelaciones, demoras en las salidas o llegadas de los medios de transporte, o por razones imprevistas ajenas a la empres</a:t>
            </a:r>
            <a:endParaRPr b="0" lang="es-AR" sz="2800" spc="-1" strike="noStrike">
              <a:latin typeface="Arial"/>
            </a:endParaRPr>
          </a:p>
          <a:p>
            <a:pPr algn="just">
              <a:lnSpc>
                <a:spcPct val="100000"/>
              </a:lnSpc>
              <a:spcBef>
                <a:spcPts val="1712"/>
              </a:spcBef>
            </a:pPr>
            <a:r>
              <a:rPr b="0" i="1" lang="es-AR" sz="2800" spc="-1" strike="noStrike">
                <a:solidFill>
                  <a:srgbClr val="ff3333"/>
                </a:solidFill>
                <a:latin typeface="Times New Roman"/>
                <a:ea typeface="Times New Roman"/>
              </a:rPr>
              <a:t>¡No es absoluto!  </a:t>
            </a:r>
            <a:endParaRPr b="0" lang="es-AR" sz="2800" spc="-1" strike="noStrike">
              <a:latin typeface="Arial"/>
            </a:endParaRPr>
          </a:p>
        </p:txBody>
      </p:sp>
      <p:sp>
        <p:nvSpPr>
          <p:cNvPr id="416" name="CustomShape 3"/>
          <p:cNvSpPr/>
          <p:nvPr/>
        </p:nvSpPr>
        <p:spPr>
          <a:xfrm>
            <a:off x="648000" y="583200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a:t>
            </a:r>
            <a:endParaRPr b="0" lang="es-AR" sz="1800" spc="-1" strike="noStrike">
              <a:latin typeface="Arial"/>
            </a:endParaRPr>
          </a:p>
          <a:p>
            <a:pPr>
              <a:lnSpc>
                <a:spcPct val="100000"/>
              </a:lnSpc>
            </a:pPr>
            <a:r>
              <a:rPr b="0" lang="es-AR" sz="1800" spc="-1" strike="noStrike">
                <a:solidFill>
                  <a:srgbClr val="ffffff"/>
                </a:solidFill>
                <a:latin typeface="Century Gothic"/>
                <a:ea typeface="Century Gothic"/>
              </a:rPr>
              <a:t> </a:t>
            </a:r>
            <a:r>
              <a:rPr b="0" lang="es-AR" sz="1800" spc="-1" strike="noStrike">
                <a:solidFill>
                  <a:srgbClr val="ffffff"/>
                </a:solidFill>
                <a:latin typeface="Century Gothic"/>
                <a:ea typeface="Century Gothic"/>
              </a:rPr>
              <a:t>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7"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18" name="CustomShape 2"/>
          <p:cNvSpPr/>
          <p:nvPr/>
        </p:nvSpPr>
        <p:spPr>
          <a:xfrm>
            <a:off x="144000" y="792000"/>
            <a:ext cx="8855640" cy="6742800"/>
          </a:xfrm>
          <a:prstGeom prst="rect">
            <a:avLst/>
          </a:prstGeom>
          <a:noFill/>
          <a:ln>
            <a:noFill/>
          </a:ln>
        </p:spPr>
        <p:style>
          <a:lnRef idx="0"/>
          <a:fillRef idx="0"/>
          <a:effectRef idx="0"/>
          <a:fontRef idx="minor"/>
        </p:style>
        <p:txBody>
          <a:bodyPr lIns="0" rIns="0" tIns="0" bIns="0">
            <a:noAutofit/>
          </a:bodyPr>
          <a:p>
            <a:pPr algn="just">
              <a:lnSpc>
                <a:spcPct val="100000"/>
              </a:lnSpc>
            </a:pPr>
            <a:endParaRPr b="0" lang="es-AR" sz="1800" spc="-1" strike="noStrike">
              <a:latin typeface="Arial"/>
            </a:endParaRPr>
          </a:p>
          <a:p>
            <a:pPr algn="just">
              <a:lnSpc>
                <a:spcPct val="100000"/>
              </a:lnSpc>
            </a:pPr>
            <a:r>
              <a:rPr b="0" lang="es-AR" sz="2400" spc="-1" strike="noStrike">
                <a:solidFill>
                  <a:srgbClr val="ffffff"/>
                </a:solidFill>
                <a:latin typeface="Times New Roman"/>
                <a:ea typeface="Times New Roman"/>
              </a:rPr>
              <a:t>3) Alimentación en ruta, excepto aquellas que estuviesen expresamente incluidas en los programas. </a:t>
            </a:r>
            <a:endParaRPr b="0" lang="es-AR" sz="2400" spc="-1" strike="noStrike">
              <a:latin typeface="Arial"/>
            </a:endParaRPr>
          </a:p>
          <a:p>
            <a:pPr algn="just">
              <a:lnSpc>
                <a:spcPct val="100000"/>
              </a:lnSpc>
              <a:spcBef>
                <a:spcPts val="1712"/>
              </a:spcBef>
            </a:pPr>
            <a:r>
              <a:rPr b="0" lang="es-AR" sz="2400" spc="-1" strike="noStrike">
                <a:solidFill>
                  <a:srgbClr val="ffffff"/>
                </a:solidFill>
                <a:latin typeface="Times New Roman"/>
                <a:ea typeface="Times New Roman"/>
              </a:rPr>
              <a:t>4) Los gastos e intereses en las operaciones a crédito.</a:t>
            </a:r>
            <a:endParaRPr b="0" lang="es-AR" sz="2400" spc="-1" strike="noStrike">
              <a:latin typeface="Arial"/>
            </a:endParaRPr>
          </a:p>
          <a:p>
            <a:pPr algn="just">
              <a:lnSpc>
                <a:spcPct val="100000"/>
              </a:lnSpc>
              <a:spcBef>
                <a:spcPts val="1712"/>
              </a:spcBef>
            </a:pPr>
            <a:r>
              <a:rPr b="0" lang="es-AR" sz="2400" spc="-1" strike="noStrike">
                <a:solidFill>
                  <a:srgbClr val="ffffff"/>
                </a:solidFill>
                <a:latin typeface="Times New Roman"/>
                <a:ea typeface="Times New Roman"/>
              </a:rPr>
              <a:t>d) LIMITACIONES AL DERECHO DE PERMANENCIA: La empresa se reserva el derecho de hacer que abandone el tour en cualquier punto del mismo todo pasajero cuya conducta, modo de obrar, estado de salud u otras razones graves a juicio de la empresa provoque peligro o cause molestias a los restantes viajeros o pueda malograr el éxito de la excursión o el normal desarrollo de la misma. </a:t>
            </a:r>
            <a:endParaRPr b="0" lang="es-AR" sz="2400" spc="-1" strike="noStrike">
              <a:latin typeface="Arial"/>
            </a:endParaRPr>
          </a:p>
          <a:p>
            <a:pPr algn="just">
              <a:lnSpc>
                <a:spcPct val="100000"/>
              </a:lnSpc>
              <a:spcBef>
                <a:spcPts val="1712"/>
              </a:spcBef>
            </a:pPr>
            <a:r>
              <a:rPr b="0" lang="es-AR" sz="2400" spc="-1" strike="noStrike">
                <a:solidFill>
                  <a:srgbClr val="ff3333"/>
                </a:solidFill>
                <a:latin typeface="Times New Roman"/>
                <a:ea typeface="Times New Roman"/>
              </a:rPr>
              <a:t>Deber ser justificada (Arts.1097/1098 CCC y art.8 bis LDC, normativa nacional e internacional de prohibición de trato discriminatorio).</a:t>
            </a:r>
            <a:endParaRPr b="0" lang="es-AR" sz="2400" spc="-1" strike="noStrike">
              <a:latin typeface="Arial"/>
            </a:endParaRPr>
          </a:p>
          <a:p>
            <a:pPr algn="just">
              <a:lnSpc>
                <a:spcPct val="100000"/>
              </a:lnSpc>
              <a:spcBef>
                <a:spcPts val="1712"/>
              </a:spcBef>
            </a:pPr>
            <a:endParaRPr b="0" lang="es-AR" sz="2400" spc="-1" strike="noStrike">
              <a:latin typeface="Arial"/>
            </a:endParaRPr>
          </a:p>
        </p:txBody>
      </p:sp>
      <p:sp>
        <p:nvSpPr>
          <p:cNvPr id="419" name="CustomShape 3"/>
          <p:cNvSpPr/>
          <p:nvPr/>
        </p:nvSpPr>
        <p:spPr>
          <a:xfrm>
            <a:off x="288000" y="6552000"/>
            <a:ext cx="640764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0"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21" name="CustomShape 2"/>
          <p:cNvSpPr/>
          <p:nvPr/>
        </p:nvSpPr>
        <p:spPr>
          <a:xfrm>
            <a:off x="144000" y="936000"/>
            <a:ext cx="8855640" cy="4647600"/>
          </a:xfrm>
          <a:prstGeom prst="rect">
            <a:avLst/>
          </a:prstGeom>
          <a:noFill/>
          <a:ln>
            <a:noFill/>
          </a:ln>
        </p:spPr>
        <p:style>
          <a:lnRef idx="0"/>
          <a:fillRef idx="0"/>
          <a:effectRef idx="0"/>
          <a:fontRef idx="minor"/>
        </p:style>
        <p:txBody>
          <a:bodyPr lIns="0" rIns="0" tIns="0" bIns="0">
            <a:noAutofit/>
          </a:bodyPr>
          <a:p>
            <a:pPr algn="just">
              <a:lnSpc>
                <a:spcPct val="100000"/>
              </a:lnSpc>
            </a:pPr>
            <a:endParaRPr b="0" lang="es-AR" sz="1800" spc="-1" strike="noStrike">
              <a:latin typeface="Arial"/>
            </a:endParaRPr>
          </a:p>
          <a:p>
            <a:pPr algn="just">
              <a:lnSpc>
                <a:spcPct val="100000"/>
              </a:lnSpc>
            </a:pPr>
            <a:r>
              <a:rPr b="0" lang="es-AR" sz="2800" spc="-1" strike="noStrike">
                <a:solidFill>
                  <a:srgbClr val="ffffff"/>
                </a:solidFill>
                <a:latin typeface="Times New Roman"/>
                <a:ea typeface="Times New Roman"/>
              </a:rPr>
              <a:t>e) DOCUMENTACIÓN: Para los viajes al exterior es necesario atender la legislación vigente en cada caso. Es responsabilidad inexcusable de la agencia informar fehacientemente y con anticipación suficiente sobre los requisitos que exigen las autoridades migratorias, aduaneras y sanitarias de los destinos que incluye el tour, siendo responsabilidad exclusiva del pasajero contar con la documentación personal que exijan las autoridades mencionadas anteriormente. </a:t>
            </a:r>
            <a:endParaRPr b="0" lang="es-AR" sz="2800" spc="-1" strike="noStrike">
              <a:latin typeface="Arial"/>
            </a:endParaRPr>
          </a:p>
        </p:txBody>
      </p:sp>
      <p:sp>
        <p:nvSpPr>
          <p:cNvPr id="422" name="CustomShape 3"/>
          <p:cNvSpPr/>
          <p:nvPr/>
        </p:nvSpPr>
        <p:spPr>
          <a:xfrm>
            <a:off x="720000" y="5673240"/>
            <a:ext cx="5135040" cy="83340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3"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24" name="CustomShape 2"/>
          <p:cNvSpPr/>
          <p:nvPr/>
        </p:nvSpPr>
        <p:spPr>
          <a:xfrm>
            <a:off x="994320" y="1232640"/>
            <a:ext cx="7437960" cy="467856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600" spc="-1" strike="noStrike">
                <a:solidFill>
                  <a:srgbClr val="ffffff"/>
                </a:solidFill>
                <a:latin typeface="Times New Roman"/>
                <a:ea typeface="Times New Roman"/>
              </a:rPr>
              <a:t>f) CANCELACIONES: 1) En caso de desistimiento de operaciones a crédito no tendrán reembolso los importes abonados en concepto de informe, gastos administrativos, sellados e intereses. 2) Cuando se trate de desistimiento que afecte a servicios contratados en firme por la agencia, el reembolso de los mismos estará sujeto a las condiciones contractuales bajo las cuales presten sus servicios las empresas respectivas. En todos los casos de reintegros, la agencia podrá retener el precio de los gastos incurridos más la comisión del diez por ciento de los servicios contratados con terceros. </a:t>
            </a:r>
            <a:endParaRPr b="0" lang="es-AR" sz="26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5"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26" name="CustomShape 2"/>
          <p:cNvSpPr/>
          <p:nvPr/>
        </p:nvSpPr>
        <p:spPr>
          <a:xfrm>
            <a:off x="1036440" y="1078560"/>
            <a:ext cx="7578000" cy="608688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600" spc="-1" strike="noStrike">
                <a:solidFill>
                  <a:srgbClr val="ff3333"/>
                </a:solidFill>
                <a:latin typeface="Times New Roman"/>
                <a:ea typeface="Times New Roman"/>
              </a:rPr>
              <a:t>Las cancelaciones deben respetar las limitaciones a favor del consumidor determinadas por la ley 24.240, previendo un período de revocación del acto jurídico celebrado, cuyo plazo varía según se compre el eventual paquete o servicio por internet o en persona.</a:t>
            </a:r>
            <a:endParaRPr b="0" lang="es-AR" sz="2600" spc="-1" strike="noStrike">
              <a:latin typeface="Arial"/>
            </a:endParaRPr>
          </a:p>
          <a:p>
            <a:pPr algn="just">
              <a:lnSpc>
                <a:spcPct val="100000"/>
              </a:lnSpc>
              <a:spcBef>
                <a:spcPts val="1712"/>
              </a:spcBef>
            </a:pPr>
            <a:r>
              <a:rPr b="0" lang="es-AR" sz="2600" spc="-1" strike="noStrike">
                <a:solidFill>
                  <a:srgbClr val="ff3333"/>
                </a:solidFill>
                <a:latin typeface="Times New Roman"/>
                <a:ea typeface="Times New Roman"/>
              </a:rPr>
              <a:t>Pueden preverse retenciones pero con un marco de razonabilidad. </a:t>
            </a:r>
            <a:endParaRPr b="0" lang="es-AR" sz="2600" spc="-1" strike="noStrike">
              <a:latin typeface="Arial"/>
            </a:endParaRPr>
          </a:p>
          <a:p>
            <a:pPr algn="just">
              <a:lnSpc>
                <a:spcPct val="100000"/>
              </a:lnSpc>
              <a:spcBef>
                <a:spcPts val="1712"/>
              </a:spcBef>
            </a:pPr>
            <a:r>
              <a:rPr b="0" lang="es-AR" sz="2600" spc="-1" strike="noStrike">
                <a:solidFill>
                  <a:srgbClr val="ff3333"/>
                </a:solidFill>
                <a:latin typeface="Times New Roman"/>
                <a:ea typeface="Times New Roman"/>
              </a:rPr>
              <a:t>Art.1110 C.C.C. Revocación. Dentro de los 10 días a partir de la celebración del contrato.</a:t>
            </a:r>
            <a:endParaRPr b="0" lang="es-AR" sz="2600" spc="-1" strike="noStrike">
              <a:latin typeface="Arial"/>
            </a:endParaRPr>
          </a:p>
          <a:p>
            <a:pPr algn="just">
              <a:lnSpc>
                <a:spcPct val="100000"/>
              </a:lnSpc>
              <a:spcBef>
                <a:spcPts val="1712"/>
              </a:spcBef>
            </a:pPr>
            <a:r>
              <a:rPr b="0" lang="es-AR" sz="2600" spc="-1" strike="noStrike">
                <a:solidFill>
                  <a:srgbClr val="ff3333"/>
                </a:solidFill>
                <a:latin typeface="Times New Roman"/>
                <a:ea typeface="Times New Roman"/>
              </a:rPr>
              <a:t>Art.1111 C.C.C. Deber de informar el derecho a la revocación.</a:t>
            </a:r>
            <a:endParaRPr b="0" lang="es-AR" sz="26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7"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28" name="CustomShape 2"/>
          <p:cNvSpPr/>
          <p:nvPr/>
        </p:nvSpPr>
        <p:spPr>
          <a:xfrm>
            <a:off x="658080" y="1204560"/>
            <a:ext cx="7914240" cy="4566240"/>
          </a:xfrm>
          <a:prstGeom prst="rect">
            <a:avLst/>
          </a:prstGeom>
          <a:noFill/>
          <a:ln>
            <a:noFill/>
          </a:ln>
        </p:spPr>
        <p:style>
          <a:lnRef idx="0"/>
          <a:fillRef idx="0"/>
          <a:effectRef idx="0"/>
          <a:fontRef idx="minor"/>
        </p:style>
        <p:txBody>
          <a:bodyPr lIns="0" rIns="0" tIns="0" bIns="0">
            <a:noAutofit/>
          </a:bodyPr>
          <a:p>
            <a:pPr algn="just">
              <a:lnSpc>
                <a:spcPct val="100000"/>
              </a:lnSpc>
            </a:pPr>
            <a:endParaRPr b="0" lang="es-AR" sz="1800" spc="-1" strike="noStrike">
              <a:latin typeface="Arial"/>
            </a:endParaRPr>
          </a:p>
          <a:p>
            <a:pPr algn="just">
              <a:lnSpc>
                <a:spcPct val="100000"/>
              </a:lnSpc>
              <a:spcBef>
                <a:spcPts val="1712"/>
              </a:spcBef>
            </a:pPr>
            <a:r>
              <a:rPr b="0" lang="es-AR" sz="2600" spc="-1" strike="noStrike">
                <a:solidFill>
                  <a:srgbClr val="ffffff"/>
                </a:solidFill>
                <a:latin typeface="Times New Roman"/>
                <a:ea typeface="Times New Roman"/>
              </a:rPr>
              <a:t>g) TRANSPORTE NO REGULAR O CHARTER: Rige lo estipulado en el punto anterior. Sin perjuicio de ello, en estos casos sólo se reintegrará la proporción del precio correspondiente a los servicios terrestres (hotelería, pensión, excursiones) que determine el organizador según la modalidad con que operen los prestadores de servicios. Para que ésta cláusula sea válida deberá determinarse en el primer documento entregado al pasajero la calidad del transporte.</a:t>
            </a:r>
            <a:endParaRPr b="0" lang="es-AR" sz="2600" spc="-1" strike="noStrike">
              <a:latin typeface="Arial"/>
            </a:endParaRPr>
          </a:p>
        </p:txBody>
      </p:sp>
      <p:sp>
        <p:nvSpPr>
          <p:cNvPr id="429" name="CustomShape 3"/>
          <p:cNvSpPr/>
          <p:nvPr/>
        </p:nvSpPr>
        <p:spPr>
          <a:xfrm>
            <a:off x="675720" y="615096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0"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31" name="CustomShape 2"/>
          <p:cNvSpPr/>
          <p:nvPr/>
        </p:nvSpPr>
        <p:spPr>
          <a:xfrm>
            <a:off x="672120" y="951840"/>
            <a:ext cx="7956360" cy="4286880"/>
          </a:xfrm>
          <a:prstGeom prst="rect">
            <a:avLst/>
          </a:prstGeom>
          <a:noFill/>
          <a:ln>
            <a:noFill/>
          </a:ln>
        </p:spPr>
        <p:style>
          <a:lnRef idx="0"/>
          <a:fillRef idx="0"/>
          <a:effectRef idx="0"/>
          <a:fontRef idx="minor"/>
        </p:style>
        <p:txBody>
          <a:bodyPr lIns="0" rIns="0" tIns="0" bIns="0">
            <a:noAutofit/>
          </a:bodyPr>
          <a:p>
            <a:pPr algn="just">
              <a:lnSpc>
                <a:spcPct val="100000"/>
              </a:lnSpc>
            </a:pPr>
            <a:endParaRPr b="0" lang="es-AR" sz="1800" spc="-1" strike="noStrike">
              <a:latin typeface="Arial"/>
            </a:endParaRPr>
          </a:p>
          <a:p>
            <a:pPr algn="just">
              <a:lnSpc>
                <a:spcPct val="100000"/>
              </a:lnSpc>
            </a:pPr>
            <a:r>
              <a:rPr b="0" lang="es-AR" sz="2600" spc="-1" strike="noStrike">
                <a:solidFill>
                  <a:srgbClr val="ffffff"/>
                </a:solidFill>
                <a:latin typeface="Times New Roman"/>
                <a:ea typeface="Times New Roman"/>
              </a:rPr>
              <a:t>h) CESIÓN Y TRANSFERENCIA: el derecho que confiere al cliente el contrato de servicios turísticos podrá ser cedido o transferido a otras personas hasta 30 días antes de la fecha de salida, </a:t>
            </a:r>
            <a:r>
              <a:rPr b="0" lang="es-AR" sz="2600" spc="-1" strike="noStrike" u="sng">
                <a:solidFill>
                  <a:srgbClr val="ffffff"/>
                </a:solidFill>
                <a:uFillTx/>
                <a:latin typeface="Times New Roman"/>
                <a:ea typeface="Times New Roman"/>
              </a:rPr>
              <a:t>siempre que no se opongan a ello las prescripciones del transportista, del hotelero o prestador de los servicios</a:t>
            </a:r>
            <a:r>
              <a:rPr b="0" lang="es-AR" sz="2600" spc="-1" strike="noStrike">
                <a:solidFill>
                  <a:srgbClr val="ffffff"/>
                </a:solidFill>
                <a:latin typeface="Times New Roman"/>
                <a:ea typeface="Times New Roman"/>
              </a:rPr>
              <a:t>. En los supuestos que los pasajeros sean de distintas edades (mayores-menores), se ajustará al precio según tarifarios. En todos los casos de cesión o transferencia, la empresa podrá percibir el </a:t>
            </a:r>
            <a:r>
              <a:rPr b="0" lang="es-AR" sz="2600" spc="-1" strike="noStrike" u="sng">
                <a:solidFill>
                  <a:srgbClr val="ffffff"/>
                </a:solidFill>
                <a:uFillTx/>
                <a:latin typeface="Times New Roman"/>
                <a:ea typeface="Times New Roman"/>
              </a:rPr>
              <a:t>sobreprecio del 10%</a:t>
            </a:r>
            <a:r>
              <a:rPr b="0" lang="es-AR" sz="2600" spc="-1" strike="noStrike">
                <a:solidFill>
                  <a:srgbClr val="ffffff"/>
                </a:solidFill>
                <a:latin typeface="Times New Roman"/>
                <a:ea typeface="Times New Roman"/>
              </a:rPr>
              <a:t> del monto convenido.</a:t>
            </a:r>
            <a:endParaRPr b="0" lang="es-AR" sz="2600" spc="-1" strike="noStrike">
              <a:latin typeface="Arial"/>
            </a:endParaRPr>
          </a:p>
        </p:txBody>
      </p:sp>
      <p:sp>
        <p:nvSpPr>
          <p:cNvPr id="432" name="CustomShape 3"/>
          <p:cNvSpPr/>
          <p:nvPr/>
        </p:nvSpPr>
        <p:spPr>
          <a:xfrm>
            <a:off x="675720" y="5826960"/>
            <a:ext cx="6379920" cy="89568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a:t>
            </a:r>
            <a:endParaRPr b="0" lang="es-AR" sz="1800" spc="-1" strike="noStrike">
              <a:latin typeface="Arial"/>
            </a:endParaRPr>
          </a:p>
          <a:p>
            <a:pPr>
              <a:lnSpc>
                <a:spcPct val="100000"/>
              </a:lnSpc>
            </a:pPr>
            <a:r>
              <a:rPr b="0" lang="es-AR" sz="1800" spc="-1" strike="noStrike">
                <a:solidFill>
                  <a:srgbClr val="ffffff"/>
                </a:solidFill>
                <a:latin typeface="Century Gothic"/>
                <a:ea typeface="Century Gothic"/>
              </a:rPr>
              <a:t>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3"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34" name="CustomShape 2"/>
          <p:cNvSpPr/>
          <p:nvPr/>
        </p:nvSpPr>
        <p:spPr>
          <a:xfrm>
            <a:off x="588240" y="951840"/>
            <a:ext cx="8054280" cy="4945320"/>
          </a:xfrm>
          <a:prstGeom prst="rect">
            <a:avLst/>
          </a:prstGeom>
          <a:noFill/>
          <a:ln>
            <a:noFill/>
          </a:ln>
        </p:spPr>
        <p:style>
          <a:lnRef idx="0"/>
          <a:fillRef idx="0"/>
          <a:effectRef idx="0"/>
          <a:fontRef idx="minor"/>
        </p:style>
        <p:txBody>
          <a:bodyPr lIns="0" rIns="0" tIns="0" bIns="0">
            <a:noAutofit/>
          </a:bodyPr>
          <a:p>
            <a:pPr algn="just">
              <a:lnSpc>
                <a:spcPct val="100000"/>
              </a:lnSpc>
            </a:pPr>
            <a:endParaRPr b="0" lang="es-AR" sz="1800" spc="-1" strike="noStrike">
              <a:latin typeface="Arial"/>
            </a:endParaRPr>
          </a:p>
          <a:p>
            <a:pPr algn="just">
              <a:lnSpc>
                <a:spcPct val="100000"/>
              </a:lnSpc>
            </a:pPr>
            <a:r>
              <a:rPr b="0" lang="es-AR" sz="2600" spc="-1" strike="noStrike">
                <a:solidFill>
                  <a:srgbClr val="ffffff"/>
                </a:solidFill>
                <a:latin typeface="Times New Roman"/>
                <a:ea typeface="Times New Roman"/>
              </a:rPr>
              <a:t>i) RESPONSABILIDAD: 1) La empresa declara expresamente que actúa en el carácter de intermediaria en la reserva o contratación de los distintos servicios vinculados e incluidos en el respectivo tour o reservación de servicios: hoteles, restaurantes, medios de transportes u otros prestadores. No obstante ello, las responsabilidades de la empresa, sea que intervenga como organizadora o intermediaria de viaje, será determinada conforme las disposiciones contenidas en la Convención Internacional Relativa al Contrato de Viaje aprobada por la Ley Nº 19.918 </a:t>
            </a:r>
            <a:r>
              <a:rPr b="0" lang="es-AR" sz="2600" spc="-1" strike="noStrike">
                <a:solidFill>
                  <a:srgbClr val="ff3333"/>
                </a:solidFill>
                <a:latin typeface="Times New Roman"/>
                <a:ea typeface="Times New Roman"/>
              </a:rPr>
              <a:t>(derogada)</a:t>
            </a:r>
            <a:r>
              <a:rPr b="0" lang="es-AR" sz="2600" spc="-1" strike="noStrike">
                <a:solidFill>
                  <a:srgbClr val="ffffff"/>
                </a:solidFill>
                <a:latin typeface="Times New Roman"/>
                <a:ea typeface="Times New Roman"/>
              </a:rPr>
              <a:t>.</a:t>
            </a:r>
            <a:endParaRPr b="0" lang="es-AR" sz="26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457200" y="267480"/>
            <a:ext cx="8228880" cy="740160"/>
          </a:xfrm>
          <a:prstGeom prst="rect">
            <a:avLst/>
          </a:prstGeom>
          <a:noFill/>
          <a:ln>
            <a:noFill/>
          </a:ln>
        </p:spPr>
        <p:style>
          <a:lnRef idx="0"/>
          <a:fillRef idx="0"/>
          <a:effectRef idx="0"/>
          <a:fontRef idx="minor"/>
        </p:style>
        <p:txBody>
          <a:bodyPr lIns="90000" rIns="90000" tIns="45000" bIns="45000">
            <a:noAutofit/>
          </a:bodyPr>
          <a:p>
            <a:pPr marL="484560" algn="ctr">
              <a:lnSpc>
                <a:spcPct val="100000"/>
              </a:lnSpc>
            </a:pPr>
            <a:r>
              <a:rPr b="0" lang="es-AR" sz="3200" spc="-1" strike="noStrike">
                <a:solidFill>
                  <a:srgbClr val="ffffff"/>
                </a:solidFill>
                <a:latin typeface="Century Gothic"/>
                <a:ea typeface="Century Gothic"/>
              </a:rPr>
              <a:t>Artículo 985 C.C.C.: </a:t>
            </a:r>
            <a:endParaRPr b="0" lang="es-AR" sz="3200" spc="-1" strike="noStrike">
              <a:latin typeface="Arial"/>
            </a:endParaRPr>
          </a:p>
        </p:txBody>
      </p:sp>
      <p:sp>
        <p:nvSpPr>
          <p:cNvPr id="366" name="CustomShape 2"/>
          <p:cNvSpPr/>
          <p:nvPr/>
        </p:nvSpPr>
        <p:spPr>
          <a:xfrm>
            <a:off x="780480" y="5760000"/>
            <a:ext cx="4259160" cy="30024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
        <p:nvSpPr>
          <p:cNvPr id="367" name="CustomShape 3"/>
          <p:cNvSpPr/>
          <p:nvPr/>
        </p:nvSpPr>
        <p:spPr>
          <a:xfrm>
            <a:off x="457200" y="1008000"/>
            <a:ext cx="8228880" cy="4571280"/>
          </a:xfrm>
          <a:prstGeom prst="rect">
            <a:avLst/>
          </a:prstGeom>
          <a:noFill/>
          <a:ln>
            <a:noFill/>
          </a:ln>
        </p:spPr>
        <p:style>
          <a:lnRef idx="0"/>
          <a:fillRef idx="0"/>
          <a:effectRef idx="0"/>
          <a:fontRef idx="minor"/>
        </p:style>
        <p:txBody>
          <a:bodyPr lIns="90000" rIns="90000" tIns="45000" bIns="45000">
            <a:noAutofit/>
          </a:bodyPr>
          <a:p>
            <a:pPr marL="64080" indent="-68400" algn="just">
              <a:lnSpc>
                <a:spcPct val="100000"/>
              </a:lnSpc>
              <a:buClr>
                <a:srgbClr val="e6e6e6"/>
              </a:buClr>
              <a:buFont typeface="Noto Sans Symbols"/>
              <a:buChar char="●"/>
            </a:pPr>
            <a:r>
              <a:rPr b="0" lang="es-AR" sz="2400" spc="-1" strike="noStrike">
                <a:solidFill>
                  <a:srgbClr val="ffffff"/>
                </a:solidFill>
                <a:latin typeface="Century Gothic"/>
                <a:ea typeface="Century Gothic"/>
              </a:rPr>
              <a:t>“</a:t>
            </a:r>
            <a:r>
              <a:rPr b="0" lang="es-AR" sz="2400" spc="-1" strike="noStrike">
                <a:solidFill>
                  <a:srgbClr val="ffffff"/>
                </a:solidFill>
                <a:latin typeface="Century Gothic"/>
                <a:ea typeface="Century Gothic"/>
              </a:rPr>
              <a:t>Las cláusulas generales predispuestas deben ser comprensibles y autosuficientes;</a:t>
            </a:r>
            <a:endParaRPr b="0" lang="es-AR" sz="2400" spc="-1" strike="noStrike">
              <a:latin typeface="Arial"/>
            </a:endParaRPr>
          </a:p>
          <a:p>
            <a:pPr marL="64080" indent="-68400" algn="just">
              <a:lnSpc>
                <a:spcPct val="100000"/>
              </a:lnSpc>
              <a:spcBef>
                <a:spcPts val="2015"/>
              </a:spcBef>
              <a:buClr>
                <a:srgbClr val="e6e6e6"/>
              </a:buClr>
              <a:buFont typeface="Noto Sans Symbols"/>
              <a:buChar char="●"/>
            </a:pPr>
            <a:r>
              <a:rPr b="0" lang="es-AR" sz="2400" spc="-1" strike="noStrike">
                <a:solidFill>
                  <a:srgbClr val="ffffff"/>
                </a:solidFill>
                <a:latin typeface="Century Gothic"/>
                <a:ea typeface="Century Gothic"/>
              </a:rPr>
              <a:t>La redacción debe ser clara, completa y fácilmente legible;  </a:t>
            </a:r>
            <a:endParaRPr b="0" lang="es-AR" sz="2400" spc="-1" strike="noStrike">
              <a:latin typeface="Arial"/>
            </a:endParaRPr>
          </a:p>
          <a:p>
            <a:pPr marL="64080" indent="-68400" algn="just">
              <a:lnSpc>
                <a:spcPct val="100000"/>
              </a:lnSpc>
              <a:spcBef>
                <a:spcPts val="2015"/>
              </a:spcBef>
              <a:buClr>
                <a:srgbClr val="e6e6e6"/>
              </a:buClr>
              <a:buFont typeface="Noto Sans Symbols"/>
              <a:buChar char="●"/>
            </a:pPr>
            <a:r>
              <a:rPr b="0" lang="es-AR" sz="2400" spc="-1" strike="noStrike">
                <a:solidFill>
                  <a:srgbClr val="ffffff"/>
                </a:solidFill>
                <a:latin typeface="Century Gothic"/>
                <a:ea typeface="Century Gothic"/>
              </a:rPr>
              <a:t>Se tienen por no convenidas aquellas que efectúan un reenvío a textos o documentos que no se facilitan a la contraparte del predisponente, previa o simultáneamente a la conclusión del contrato;</a:t>
            </a:r>
            <a:endParaRPr b="0" lang="es-AR" sz="2400" spc="-1" strike="noStrike">
              <a:latin typeface="Arial"/>
            </a:endParaRPr>
          </a:p>
          <a:p>
            <a:pPr marL="64080" indent="-73800" algn="just">
              <a:lnSpc>
                <a:spcPct val="100000"/>
              </a:lnSpc>
              <a:spcBef>
                <a:spcPts val="2015"/>
              </a:spcBef>
              <a:buClr>
                <a:srgbClr val="e6e6e6"/>
              </a:buClr>
              <a:buFont typeface="Noto Sans Symbols"/>
              <a:buChar char="●"/>
            </a:pPr>
            <a:r>
              <a:rPr b="0" lang="es-AR" sz="2400" spc="-1" strike="noStrike">
                <a:solidFill>
                  <a:srgbClr val="ffffff"/>
                </a:solidFill>
                <a:latin typeface="Century Gothic"/>
                <a:ea typeface="Century Gothic"/>
              </a:rPr>
              <a:t>La presente disposición es aplicable a la contratación telefónica, electrónica o similares.”</a:t>
            </a:r>
            <a:endParaRPr b="0" lang="es-AR" sz="24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5"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36" name="CustomShape 2"/>
          <p:cNvSpPr/>
          <p:nvPr/>
        </p:nvSpPr>
        <p:spPr>
          <a:xfrm>
            <a:off x="784080" y="1274760"/>
            <a:ext cx="7984440" cy="474840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600" spc="-1" strike="noStrike">
                <a:solidFill>
                  <a:srgbClr val="ff3333"/>
                </a:solidFill>
                <a:latin typeface="Times New Roman"/>
                <a:ea typeface="Times New Roman"/>
              </a:rPr>
              <a:t>Este punto es contrario al artículo 40 de la LDC -responsabilidad objetiva, solidaria e integral-, la contradicción data desde el dictado de la resolución 256/00, pues la LDC se ha sancionado con mucha anterioridad.</a:t>
            </a:r>
            <a:endParaRPr b="0" lang="es-AR" sz="2600" spc="-1" strike="noStrike">
              <a:latin typeface="Arial"/>
            </a:endParaRPr>
          </a:p>
          <a:p>
            <a:pPr algn="just">
              <a:lnSpc>
                <a:spcPct val="100000"/>
              </a:lnSpc>
              <a:spcBef>
                <a:spcPts val="1712"/>
              </a:spcBef>
            </a:pPr>
            <a:r>
              <a:rPr b="0" lang="es-AR" sz="2600" spc="-1" strike="noStrike">
                <a:solidFill>
                  <a:srgbClr val="ffffff"/>
                </a:solidFill>
                <a:latin typeface="Times New Roman"/>
                <a:ea typeface="Times New Roman"/>
              </a:rPr>
              <a:t>2) La empresa no se responsabiliza por los hechos que se produzcan por caso fortuito o fuerza mayor, </a:t>
            </a:r>
            <a:r>
              <a:rPr b="0" lang="es-AR" sz="2600" spc="-1" strike="noStrike" u="sng">
                <a:solidFill>
                  <a:srgbClr val="ffffff"/>
                </a:solidFill>
                <a:uFillTx/>
                <a:latin typeface="Times New Roman"/>
                <a:ea typeface="Times New Roman"/>
              </a:rPr>
              <a:t>fenómenos climáticos o hechos de la naturaleza que acontezcan antes o durante el desarrollo del tour</a:t>
            </a:r>
            <a:r>
              <a:rPr b="0" lang="es-AR" sz="2600" spc="-1" strike="noStrike">
                <a:solidFill>
                  <a:srgbClr val="ffffff"/>
                </a:solidFill>
                <a:latin typeface="Times New Roman"/>
                <a:ea typeface="Times New Roman"/>
              </a:rPr>
              <a:t> que impidan, demoren o de cualquier modo obstaculicen la ejecución total o parcial de las prestaciones comprometidas por la empresa, de conformidad con lo dispuesto por el Código Civil.</a:t>
            </a:r>
            <a:r>
              <a:rPr b="0" lang="es-AR" sz="3200" spc="-1" strike="noStrike">
                <a:solidFill>
                  <a:srgbClr val="ffffff"/>
                </a:solidFill>
                <a:latin typeface="Times New Roman"/>
                <a:ea typeface="Times New Roman"/>
              </a:rPr>
              <a:t> </a:t>
            </a:r>
            <a:endParaRPr b="0" lang="es-AR" sz="32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7"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38" name="CustomShape 2"/>
          <p:cNvSpPr/>
          <p:nvPr/>
        </p:nvSpPr>
        <p:spPr>
          <a:xfrm>
            <a:off x="756360" y="1204920"/>
            <a:ext cx="7801920" cy="513252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800" spc="-1" strike="noStrike">
                <a:solidFill>
                  <a:srgbClr val="ffffff"/>
                </a:solidFill>
                <a:latin typeface="Times New Roman"/>
                <a:ea typeface="Times New Roman"/>
              </a:rPr>
              <a:t>j) ALTERACIONES O MODIFICACIONES: 1) La empresa se reserva el derecho, por razones técnicas u operativas, </a:t>
            </a:r>
            <a:r>
              <a:rPr b="0" lang="es-AR" sz="2800" spc="-1" strike="noStrike" u="sng">
                <a:solidFill>
                  <a:srgbClr val="ffffff"/>
                </a:solidFill>
                <a:uFillTx/>
                <a:latin typeface="Times New Roman"/>
                <a:ea typeface="Times New Roman"/>
              </a:rPr>
              <a:t>de alterar total o parcialmente el ordenamiento diario y/o de servicios que componen el tour</a:t>
            </a:r>
            <a:r>
              <a:rPr b="0" lang="es-AR" sz="2800" spc="-1" strike="noStrike">
                <a:solidFill>
                  <a:srgbClr val="ffffff"/>
                </a:solidFill>
                <a:latin typeface="Times New Roman"/>
                <a:ea typeface="Times New Roman"/>
              </a:rPr>
              <a:t>, antes o durante la ejecución del mismo. </a:t>
            </a:r>
            <a:endParaRPr b="0" lang="es-AR" sz="2800" spc="-1" strike="noStrike">
              <a:latin typeface="Arial"/>
            </a:endParaRPr>
          </a:p>
          <a:p>
            <a:pPr algn="just">
              <a:lnSpc>
                <a:spcPct val="100000"/>
              </a:lnSpc>
              <a:spcBef>
                <a:spcPts val="1712"/>
              </a:spcBef>
            </a:pPr>
            <a:r>
              <a:rPr b="0" lang="es-AR" sz="2800" spc="-1" strike="noStrike">
                <a:solidFill>
                  <a:srgbClr val="ffffff"/>
                </a:solidFill>
                <a:latin typeface="Times New Roman"/>
                <a:ea typeface="Times New Roman"/>
              </a:rPr>
              <a:t>2) Salvo condición expresa en contrario, </a:t>
            </a:r>
            <a:r>
              <a:rPr b="0" lang="es-AR" sz="2800" spc="-1" strike="noStrike" u="sng">
                <a:solidFill>
                  <a:srgbClr val="ffffff"/>
                </a:solidFill>
                <a:uFillTx/>
                <a:latin typeface="Times New Roman"/>
                <a:ea typeface="Times New Roman"/>
              </a:rPr>
              <a:t>los hoteles estipulados podrán ser cambiados por otro de igual o mayor categoría dentro del mismo núcleo urbano sin cargo alguno para el pasajero</a:t>
            </a:r>
            <a:r>
              <a:rPr b="0" lang="es-AR" sz="2800" spc="-1" strike="noStrike">
                <a:solidFill>
                  <a:srgbClr val="ffffff"/>
                </a:solidFill>
                <a:latin typeface="Times New Roman"/>
                <a:ea typeface="Times New Roman"/>
              </a:rPr>
              <a:t>. Respecto de estas variaciones el pasajero no tendrá derecho a indemnización alguna. </a:t>
            </a:r>
            <a:endParaRPr b="0" lang="es-AR" sz="2800" spc="-1" strike="noStrike">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9"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40" name="CustomShape 2"/>
          <p:cNvSpPr/>
          <p:nvPr/>
        </p:nvSpPr>
        <p:spPr>
          <a:xfrm>
            <a:off x="574200" y="1330560"/>
            <a:ext cx="7941960" cy="478944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800" spc="-1" strike="noStrike">
                <a:solidFill>
                  <a:srgbClr val="ffffff"/>
                </a:solidFill>
                <a:latin typeface="Times New Roman"/>
                <a:ea typeface="Times New Roman"/>
              </a:rPr>
              <a:t>3) La empresa podrá anular cualquier tour cuando se configure alguna de las circunstancias previstas en el art.24 del Decreto Nº 2182/72 (casos de rescisión justificada, total o parcial).</a:t>
            </a:r>
            <a:endParaRPr b="0" lang="es-AR" sz="2800" spc="-1" strike="noStrike">
              <a:latin typeface="Arial"/>
            </a:endParaRPr>
          </a:p>
          <a:p>
            <a:pPr algn="just">
              <a:lnSpc>
                <a:spcPct val="100000"/>
              </a:lnSpc>
              <a:spcBef>
                <a:spcPts val="1712"/>
              </a:spcBef>
            </a:pPr>
            <a:r>
              <a:rPr b="0" lang="es-AR" sz="2800" spc="-1" strike="noStrike">
                <a:solidFill>
                  <a:srgbClr val="ffffff"/>
                </a:solidFill>
                <a:latin typeface="Times New Roman"/>
                <a:ea typeface="Times New Roman"/>
              </a:rPr>
              <a:t>4) </a:t>
            </a:r>
            <a:r>
              <a:rPr b="0" lang="es-AR" sz="2800" spc="-1" strike="noStrike" u="sng">
                <a:solidFill>
                  <a:srgbClr val="ffffff"/>
                </a:solidFill>
                <a:uFillTx/>
                <a:latin typeface="Times New Roman"/>
                <a:ea typeface="Times New Roman"/>
              </a:rPr>
              <a:t>Una vez comenzado el viaje, la suspensión, modificación o interrupción de los servicios por parte del pasajero por razones personales de cualquier índole, no dará lugar a reclamo alguno, reembolso o devolución alguna</a:t>
            </a:r>
            <a:r>
              <a:rPr b="0" lang="es-AR" sz="2800" spc="-1" strike="noStrike">
                <a:solidFill>
                  <a:srgbClr val="ffffff"/>
                </a:solidFill>
                <a:latin typeface="Times New Roman"/>
                <a:ea typeface="Times New Roman"/>
              </a:rPr>
              <a:t>.</a:t>
            </a:r>
            <a:endParaRPr b="0" lang="es-AR" sz="2800" spc="-1" strike="noStrike">
              <a:latin typeface="Arial"/>
            </a:endParaRPr>
          </a:p>
          <a:p>
            <a:pPr algn="just">
              <a:lnSpc>
                <a:spcPct val="100000"/>
              </a:lnSpc>
              <a:spcBef>
                <a:spcPts val="1712"/>
              </a:spcBef>
            </a:pPr>
            <a:r>
              <a:rPr b="0" lang="es-AR" sz="2800" spc="-1" strike="noStrike">
                <a:solidFill>
                  <a:srgbClr val="ff3333"/>
                </a:solidFill>
                <a:latin typeface="Times New Roman"/>
                <a:ea typeface="Times New Roman"/>
              </a:rPr>
              <a:t>Son todas abusivas o inaplicables.</a:t>
            </a:r>
            <a:endParaRPr b="0" lang="es-AR" sz="2800" spc="-1" strike="noStrike">
              <a:latin typeface="Arial"/>
            </a:endParaRPr>
          </a:p>
        </p:txBody>
      </p:sp>
      <p:sp>
        <p:nvSpPr>
          <p:cNvPr id="441" name="CustomShape 3"/>
          <p:cNvSpPr/>
          <p:nvPr/>
        </p:nvSpPr>
        <p:spPr>
          <a:xfrm>
            <a:off x="675720" y="612000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2"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43" name="CustomShape 2"/>
          <p:cNvSpPr/>
          <p:nvPr/>
        </p:nvSpPr>
        <p:spPr>
          <a:xfrm>
            <a:off x="658080" y="1218600"/>
            <a:ext cx="7732080" cy="444060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800" spc="-1" strike="noStrike">
                <a:solidFill>
                  <a:srgbClr val="ffffff"/>
                </a:solidFill>
                <a:latin typeface="Times New Roman"/>
                <a:ea typeface="Times New Roman"/>
              </a:rPr>
              <a:t>k) CLÁUSULA DE ARBITRAJE: Toda cuestión que surja con motivo de la celebración, cumplimiento, incumplimiento, prórroga o rescisión del presente contrato, podrá ser sometida por las partes a la resolución del Tribunal Arbitral de la Asociación Argentina de Agencias de Viajes y Turismo y/o de los Tribunales Arbitrales que funcionen en sus Regionales. En caso de sometimiento de dicha jurisdicción los contratantes se sujetan y dan por aceptadas todas las condiciones establecidas por la Reglamentación del Tribunal Arbitral.</a:t>
            </a:r>
            <a:endParaRPr b="0" lang="es-AR" sz="2800" spc="-1" strike="noStrike">
              <a:latin typeface="Arial"/>
            </a:endParaRPr>
          </a:p>
        </p:txBody>
      </p:sp>
      <p:sp>
        <p:nvSpPr>
          <p:cNvPr id="444" name="CustomShape 3"/>
          <p:cNvSpPr/>
          <p:nvPr/>
        </p:nvSpPr>
        <p:spPr>
          <a:xfrm>
            <a:off x="675720" y="6120000"/>
            <a:ext cx="6379920" cy="53064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5" name="CustomShape 1"/>
          <p:cNvSpPr/>
          <p:nvPr/>
        </p:nvSpPr>
        <p:spPr>
          <a:xfrm>
            <a:off x="671760" y="255960"/>
            <a:ext cx="7808400" cy="7516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i="1" lang="es-AR" sz="3600" spc="-1" strike="noStrike">
                <a:solidFill>
                  <a:srgbClr val="ff9966"/>
                </a:solidFill>
                <a:latin typeface="Arial"/>
                <a:ea typeface="Arial"/>
              </a:rPr>
              <a:t>ANEXO I</a:t>
            </a:r>
            <a:endParaRPr b="0" lang="es-AR" sz="3600" spc="-1" strike="noStrike">
              <a:latin typeface="Arial"/>
            </a:endParaRPr>
          </a:p>
        </p:txBody>
      </p:sp>
      <p:sp>
        <p:nvSpPr>
          <p:cNvPr id="446" name="CustomShape 2"/>
          <p:cNvSpPr/>
          <p:nvPr/>
        </p:nvSpPr>
        <p:spPr>
          <a:xfrm>
            <a:off x="756360" y="1092600"/>
            <a:ext cx="7283520" cy="5099040"/>
          </a:xfrm>
          <a:prstGeom prst="rect">
            <a:avLst/>
          </a:prstGeom>
          <a:noFill/>
          <a:ln>
            <a:noFill/>
          </a:ln>
        </p:spPr>
        <p:style>
          <a:lnRef idx="0"/>
          <a:fillRef idx="0"/>
          <a:effectRef idx="0"/>
          <a:fontRef idx="minor"/>
        </p:style>
        <p:txBody>
          <a:bodyPr lIns="0" rIns="0" tIns="0" bIns="0">
            <a:noAutofit/>
          </a:bodyPr>
          <a:p>
            <a:pPr algn="just">
              <a:lnSpc>
                <a:spcPct val="100000"/>
              </a:lnSpc>
            </a:pPr>
            <a:r>
              <a:rPr b="0" lang="es-AR" sz="2600" spc="-1" strike="noStrike">
                <a:solidFill>
                  <a:srgbClr val="ffffff"/>
                </a:solidFill>
                <a:latin typeface="Times New Roman"/>
                <a:ea typeface="Times New Roman"/>
              </a:rPr>
              <a:t>l) NORMAS DE APLICACIÓN: El presente contrato y en su caso la prestación de los servicios, se regirá exclusivamente por estas condiciones generales, por la Ley Nº 18.829 y su reglamentación y por la Convención de Bruselas aprobada por la Ley 19.918. Las presentes condiciones generales junto con la restante documentación que se entregue a los pasajeros conformarán el Contrato de Viaje que establece la citada Convención.</a:t>
            </a:r>
            <a:endParaRPr b="0" lang="es-AR" sz="2600" spc="-1" strike="noStrike">
              <a:latin typeface="Arial"/>
            </a:endParaRPr>
          </a:p>
          <a:p>
            <a:pPr algn="just">
              <a:lnSpc>
                <a:spcPct val="100000"/>
              </a:lnSpc>
              <a:spcBef>
                <a:spcPts val="1712"/>
              </a:spcBef>
            </a:pPr>
            <a:r>
              <a:rPr b="0" lang="es-AR" sz="2600" spc="-1" strike="noStrike">
                <a:solidFill>
                  <a:srgbClr val="ff3333"/>
                </a:solidFill>
                <a:latin typeface="Times New Roman"/>
                <a:ea typeface="Times New Roman"/>
              </a:rPr>
              <a:t>Resulta inadecuado desde el momento en que Argentina denunció la Convención de Bruselas.</a:t>
            </a:r>
            <a:endParaRPr b="0" lang="es-AR" sz="2600" spc="-1" strike="noStrike">
              <a:latin typeface="Arial"/>
            </a:endParaRPr>
          </a:p>
        </p:txBody>
      </p:sp>
      <p:sp>
        <p:nvSpPr>
          <p:cNvPr id="447" name="CustomShape 3"/>
          <p:cNvSpPr/>
          <p:nvPr/>
        </p:nvSpPr>
        <p:spPr>
          <a:xfrm>
            <a:off x="1078560" y="5981400"/>
            <a:ext cx="7241760" cy="459000"/>
          </a:xfrm>
          <a:prstGeom prst="rect">
            <a:avLst/>
          </a:prstGeom>
          <a:noFill/>
          <a:ln>
            <a:noFill/>
          </a:ln>
        </p:spPr>
        <p:style>
          <a:lnRef idx="0"/>
          <a:fillRef idx="0"/>
          <a:effectRef idx="0"/>
          <a:fontRef idx="minor"/>
        </p:style>
        <p:txBody>
          <a:bodyPr lIns="0" rIns="0" tIns="0" bIns="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8" name="CustomShape 1"/>
          <p:cNvSpPr/>
          <p:nvPr/>
        </p:nvSpPr>
        <p:spPr>
          <a:xfrm>
            <a:off x="457200" y="267480"/>
            <a:ext cx="8228880" cy="740160"/>
          </a:xfrm>
          <a:prstGeom prst="rect">
            <a:avLst/>
          </a:prstGeom>
          <a:noFill/>
          <a:ln>
            <a:noFill/>
          </a:ln>
        </p:spPr>
        <p:style>
          <a:lnRef idx="0"/>
          <a:fillRef idx="0"/>
          <a:effectRef idx="0"/>
          <a:fontRef idx="minor"/>
        </p:style>
        <p:txBody>
          <a:bodyPr lIns="90000" rIns="90000" tIns="45000" bIns="45000">
            <a:noAutofit/>
          </a:bodyPr>
          <a:p>
            <a:pPr marL="484560" algn="ctr">
              <a:lnSpc>
                <a:spcPct val="100000"/>
              </a:lnSpc>
            </a:pPr>
            <a:r>
              <a:rPr b="0" lang="es-AR" sz="3600" spc="-1" strike="noStrike">
                <a:solidFill>
                  <a:srgbClr val="ffffff"/>
                </a:solidFill>
                <a:latin typeface="Century Gothic"/>
                <a:ea typeface="Century Gothic"/>
              </a:rPr>
              <a:t>Artículo 985 C.C.C.: </a:t>
            </a:r>
            <a:endParaRPr b="0" lang="es-AR" sz="3600" spc="-1" strike="noStrike">
              <a:latin typeface="Arial"/>
            </a:endParaRPr>
          </a:p>
        </p:txBody>
      </p:sp>
      <p:sp>
        <p:nvSpPr>
          <p:cNvPr id="369" name="CustomShape 2"/>
          <p:cNvSpPr/>
          <p:nvPr/>
        </p:nvSpPr>
        <p:spPr>
          <a:xfrm>
            <a:off x="457200" y="1008000"/>
            <a:ext cx="8228880" cy="4571280"/>
          </a:xfrm>
          <a:prstGeom prst="rect">
            <a:avLst/>
          </a:prstGeom>
          <a:noFill/>
          <a:ln>
            <a:noFill/>
          </a:ln>
        </p:spPr>
        <p:style>
          <a:lnRef idx="0"/>
          <a:fillRef idx="0"/>
          <a:effectRef idx="0"/>
          <a:fontRef idx="minor"/>
        </p:style>
        <p:txBody>
          <a:bodyPr lIns="90000" rIns="90000" tIns="45000" bIns="45000">
            <a:noAutofit/>
          </a:bodyPr>
          <a:p>
            <a:pPr marL="64080" algn="just">
              <a:lnSpc>
                <a:spcPct val="100000"/>
              </a:lnSpc>
            </a:pPr>
            <a:endParaRPr b="0" lang="es-AR" sz="1800" spc="-1" strike="noStrike">
              <a:latin typeface="Arial"/>
            </a:endParaRPr>
          </a:p>
          <a:p>
            <a:pPr marL="64080" algn="just">
              <a:lnSpc>
                <a:spcPct val="100000"/>
              </a:lnSpc>
              <a:spcBef>
                <a:spcPts val="2015"/>
              </a:spcBef>
            </a:pPr>
            <a:r>
              <a:rPr b="0" lang="es-AR" sz="3000" spc="-1" strike="noStrike">
                <a:solidFill>
                  <a:srgbClr val="ffffff"/>
                </a:solidFill>
                <a:latin typeface="Century Gothic"/>
                <a:ea typeface="Century Gothic"/>
              </a:rPr>
              <a:t>Deben arbitrarse todos los medios necesarios para que esa información y conocimiento sean fehacientes y de fácil acceso para el consumidor. Sólo en tal caso podrá el prestador eximirse de responsabilidad.</a:t>
            </a:r>
            <a:endParaRPr b="0" lang="es-AR" sz="3000" spc="-1" strike="noStrike">
              <a:latin typeface="Arial"/>
            </a:endParaRPr>
          </a:p>
        </p:txBody>
      </p:sp>
      <p:sp>
        <p:nvSpPr>
          <p:cNvPr id="370" name="CustomShape 3"/>
          <p:cNvSpPr/>
          <p:nvPr/>
        </p:nvSpPr>
        <p:spPr>
          <a:xfrm>
            <a:off x="780480" y="5760000"/>
            <a:ext cx="4259160" cy="30024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CustomShape 1"/>
          <p:cNvSpPr/>
          <p:nvPr/>
        </p:nvSpPr>
        <p:spPr>
          <a:xfrm>
            <a:off x="457200" y="267480"/>
            <a:ext cx="8228880" cy="1398240"/>
          </a:xfrm>
          <a:prstGeom prst="rect">
            <a:avLst/>
          </a:prstGeom>
          <a:noFill/>
          <a:ln>
            <a:noFill/>
          </a:ln>
        </p:spPr>
        <p:style>
          <a:lnRef idx="0"/>
          <a:fillRef idx="0"/>
          <a:effectRef idx="0"/>
          <a:fontRef idx="minor"/>
        </p:style>
        <p:txBody>
          <a:bodyPr lIns="90000" rIns="90000" tIns="45000" bIns="45000">
            <a:noAutofit/>
          </a:bodyPr>
          <a:p>
            <a:pPr>
              <a:lnSpc>
                <a:spcPct val="100000"/>
              </a:lnSpc>
            </a:pPr>
            <a:r>
              <a:rPr b="1" i="1" lang="es-AR" sz="3629" spc="-1" strike="noStrike">
                <a:solidFill>
                  <a:srgbClr val="ff9966"/>
                </a:solidFill>
                <a:latin typeface="Arial"/>
                <a:ea typeface="Arial"/>
              </a:rPr>
              <a:t> </a:t>
            </a:r>
            <a:endParaRPr b="0" lang="es-AR" sz="3629" spc="-1" strike="noStrike">
              <a:latin typeface="Arial"/>
            </a:endParaRPr>
          </a:p>
        </p:txBody>
      </p:sp>
      <p:sp>
        <p:nvSpPr>
          <p:cNvPr id="372" name="CustomShape 2"/>
          <p:cNvSpPr/>
          <p:nvPr/>
        </p:nvSpPr>
        <p:spPr>
          <a:xfrm>
            <a:off x="360000" y="288000"/>
            <a:ext cx="8228880" cy="457128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3600" spc="-1" strike="noStrike">
                <a:solidFill>
                  <a:srgbClr val="e6e6e6"/>
                </a:solidFill>
                <a:latin typeface="Times New Roman"/>
                <a:ea typeface="Times New Roman"/>
              </a:rPr>
              <a:t>Así el artículo 38, segundo  y tercer párrafo de la LDC establece:</a:t>
            </a:r>
            <a:endParaRPr b="0" lang="es-AR" sz="3600" spc="-1" strike="noStrike">
              <a:latin typeface="Arial"/>
            </a:endParaRPr>
          </a:p>
          <a:p>
            <a:pPr algn="just">
              <a:lnSpc>
                <a:spcPct val="100000"/>
              </a:lnSpc>
            </a:pPr>
            <a:r>
              <a:rPr b="0" lang="es-AR" sz="3600" spc="-1" strike="noStrike">
                <a:solidFill>
                  <a:srgbClr val="e6e6e6"/>
                </a:solidFill>
                <a:latin typeface="Times New Roman"/>
                <a:ea typeface="Times New Roman"/>
              </a:rPr>
              <a:t>“</a:t>
            </a:r>
            <a:r>
              <a:rPr b="0" i="1" lang="es-AR" sz="3600" spc="-1" strike="noStrike">
                <a:solidFill>
                  <a:srgbClr val="e6e6e6"/>
                </a:solidFill>
                <a:latin typeface="Times New Roman"/>
                <a:ea typeface="Times New Roman"/>
              </a:rPr>
              <a:t>Todas las personas físicas o jurídicas, de naturaleza pública y privada, que presten servicios o comercialicen bienes a consumidores o usuarios mediante la celebración de contratos de adhesión, </a:t>
            </a:r>
            <a:r>
              <a:rPr b="1" i="1" lang="es-AR" sz="3600" spc="-1" strike="noStrike">
                <a:solidFill>
                  <a:srgbClr val="e6e6e6"/>
                </a:solidFill>
                <a:latin typeface="Times New Roman"/>
                <a:ea typeface="Times New Roman"/>
              </a:rPr>
              <a:t>deben publicar en su sitio web un ejemplar del modelo de contrato a suscribir.</a:t>
            </a:r>
            <a:endParaRPr b="0" lang="es-AR" sz="3600" spc="-1" strike="noStrike">
              <a:latin typeface="Arial"/>
            </a:endParaRPr>
          </a:p>
          <a:p>
            <a:pPr algn="just">
              <a:lnSpc>
                <a:spcPct val="100000"/>
              </a:lnSpc>
              <a:spcBef>
                <a:spcPts val="1712"/>
              </a:spcBef>
            </a:pPr>
            <a:r>
              <a:rPr b="0" lang="es-AR" sz="2910" spc="-1" strike="noStrike">
                <a:solidFill>
                  <a:srgbClr val="e6e6e6"/>
                </a:solidFill>
                <a:latin typeface="Times New Roman"/>
                <a:ea typeface="Times New Roman"/>
              </a:rPr>
              <a:t>  </a:t>
            </a:r>
            <a:endParaRPr b="0" lang="es-AR" sz="2910" spc="-1" strike="noStrike">
              <a:latin typeface="Arial"/>
            </a:endParaRPr>
          </a:p>
        </p:txBody>
      </p:sp>
      <p:sp>
        <p:nvSpPr>
          <p:cNvPr id="373" name="CustomShape 3"/>
          <p:cNvSpPr/>
          <p:nvPr/>
        </p:nvSpPr>
        <p:spPr>
          <a:xfrm>
            <a:off x="276480" y="5760000"/>
            <a:ext cx="4259160" cy="30024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4" name="CustomShape 1"/>
          <p:cNvSpPr/>
          <p:nvPr/>
        </p:nvSpPr>
        <p:spPr>
          <a:xfrm>
            <a:off x="348480" y="6179400"/>
            <a:ext cx="4259160" cy="30024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
        <p:nvSpPr>
          <p:cNvPr id="375" name="CustomShape 2"/>
          <p:cNvSpPr/>
          <p:nvPr/>
        </p:nvSpPr>
        <p:spPr>
          <a:xfrm>
            <a:off x="671760" y="185760"/>
            <a:ext cx="7808400" cy="6143040"/>
          </a:xfrm>
          <a:prstGeom prst="rect">
            <a:avLst/>
          </a:prstGeom>
          <a:noFill/>
          <a:ln>
            <a:noFill/>
          </a:ln>
        </p:spPr>
        <p:style>
          <a:lnRef idx="0"/>
          <a:fillRef idx="0"/>
          <a:effectRef idx="0"/>
          <a:fontRef idx="minor"/>
        </p:style>
        <p:txBody>
          <a:bodyPr lIns="0" rIns="0" tIns="0" bIns="0" anchor="ctr">
            <a:noAutofit/>
          </a:bodyPr>
          <a:p>
            <a:pPr algn="just">
              <a:lnSpc>
                <a:spcPct val="100000"/>
              </a:lnSpc>
            </a:pPr>
            <a:r>
              <a:rPr b="0" i="1" lang="es-AR" sz="2800" spc="-1" strike="noStrike">
                <a:solidFill>
                  <a:srgbClr val="ffffff"/>
                </a:solidFill>
                <a:latin typeface="Century Gothic"/>
                <a:ea typeface="Century Gothic"/>
              </a:rPr>
              <a:t>Asimismo deben entregar sin cargo y con antelación a la contratación, en sus locales comerciales, un ejemplar del modelo del contrato a suscribir a todo consumidor o usuario que así lo  solicite. En dichos locales se exhibirá un cartel en lugar visible con la siguiente leyenda: &lt;&lt;Se encuentra a su disposición un ejemplar del modelo de contrato que propone la empresa a suscribir al momento de la contratación&gt;&gt;.” </a:t>
            </a:r>
            <a:endParaRPr b="0" lang="es-AR" sz="2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457200" y="267480"/>
            <a:ext cx="8228880" cy="1398240"/>
          </a:xfrm>
          <a:prstGeom prst="rect">
            <a:avLst/>
          </a:prstGeom>
          <a:noFill/>
          <a:ln>
            <a:noFill/>
          </a:ln>
        </p:spPr>
        <p:style>
          <a:lnRef idx="0"/>
          <a:fillRef idx="0"/>
          <a:effectRef idx="0"/>
          <a:fontRef idx="minor"/>
        </p:style>
        <p:txBody>
          <a:bodyPr lIns="90000" rIns="90000" tIns="45000" bIns="45000">
            <a:noAutofit/>
          </a:bodyPr>
          <a:p>
            <a:pPr marL="484560" algn="ctr">
              <a:lnSpc>
                <a:spcPct val="100000"/>
              </a:lnSpc>
            </a:pPr>
            <a:r>
              <a:rPr b="0" lang="es-AR" sz="4000" spc="-1" strike="noStrike">
                <a:solidFill>
                  <a:srgbClr val="ffffff"/>
                </a:solidFill>
                <a:latin typeface="Century Gothic"/>
                <a:ea typeface="Century Gothic"/>
              </a:rPr>
              <a:t>Principios interpretativos:  </a:t>
            </a:r>
            <a:endParaRPr b="0" lang="es-AR" sz="4000" spc="-1" strike="noStrike">
              <a:latin typeface="Arial"/>
            </a:endParaRPr>
          </a:p>
        </p:txBody>
      </p:sp>
      <p:sp>
        <p:nvSpPr>
          <p:cNvPr id="377" name="CustomShape 2"/>
          <p:cNvSpPr/>
          <p:nvPr/>
        </p:nvSpPr>
        <p:spPr>
          <a:xfrm>
            <a:off x="262440" y="1008000"/>
            <a:ext cx="8423640" cy="3095640"/>
          </a:xfrm>
          <a:prstGeom prst="rect">
            <a:avLst/>
          </a:prstGeom>
          <a:noFill/>
          <a:ln>
            <a:noFill/>
          </a:ln>
        </p:spPr>
        <p:style>
          <a:lnRef idx="0"/>
          <a:fillRef idx="0"/>
          <a:effectRef idx="0"/>
          <a:fontRef idx="minor"/>
        </p:style>
        <p:txBody>
          <a:bodyPr lIns="90000" rIns="90000" tIns="45000" bIns="45000">
            <a:noAutofit/>
          </a:bodyPr>
          <a:p>
            <a:pPr marL="64080" indent="-91080" algn="just">
              <a:lnSpc>
                <a:spcPct val="100000"/>
              </a:lnSpc>
              <a:buClr>
                <a:srgbClr val="e6e6e6"/>
              </a:buClr>
              <a:buFont typeface="Noto Sans Symbols"/>
              <a:buChar char="●"/>
            </a:pPr>
            <a:r>
              <a:rPr b="0" lang="es-AR" sz="3200" spc="-1" strike="noStrike" u="sng">
                <a:solidFill>
                  <a:srgbClr val="ffffff"/>
                </a:solidFill>
                <a:uFillTx/>
                <a:latin typeface="Century Gothic"/>
                <a:ea typeface="Century Gothic"/>
              </a:rPr>
              <a:t>CLÁUSULAS PARTICULARES</a:t>
            </a:r>
            <a:r>
              <a:rPr b="0" lang="es-AR" sz="3200" spc="-1" strike="noStrike">
                <a:solidFill>
                  <a:srgbClr val="ffffff"/>
                </a:solidFill>
                <a:latin typeface="Century Gothic"/>
                <a:ea typeface="Century Gothic"/>
              </a:rPr>
              <a:t>: En caso de incompatibilidad prevalecen las particulares (art.986 C.C.C.).</a:t>
            </a:r>
            <a:endParaRPr b="0" lang="es-AR" sz="3200" spc="-1" strike="noStrike">
              <a:latin typeface="Arial"/>
            </a:endParaRPr>
          </a:p>
          <a:p>
            <a:pPr marL="64080" indent="-91080" algn="just">
              <a:lnSpc>
                <a:spcPct val="100000"/>
              </a:lnSpc>
              <a:spcBef>
                <a:spcPts val="2015"/>
              </a:spcBef>
              <a:buClr>
                <a:srgbClr val="e6e6e6"/>
              </a:buClr>
              <a:buFont typeface="Noto Sans Symbols"/>
              <a:buChar char="●"/>
            </a:pPr>
            <a:r>
              <a:rPr b="0" lang="es-AR" sz="3200" spc="-1" strike="noStrike" u="sng">
                <a:solidFill>
                  <a:srgbClr val="ffffff"/>
                </a:solidFill>
                <a:uFillTx/>
                <a:latin typeface="Century Gothic"/>
                <a:ea typeface="Century Gothic"/>
              </a:rPr>
              <a:t>CLÁUSULAS AMBIGUAS</a:t>
            </a:r>
            <a:r>
              <a:rPr b="0" lang="es-AR" sz="3200" spc="-1" strike="noStrike">
                <a:solidFill>
                  <a:srgbClr val="ffffff"/>
                </a:solidFill>
                <a:latin typeface="Century Gothic"/>
                <a:ea typeface="Century Gothic"/>
              </a:rPr>
              <a:t>: Se interpretan en sentido contrario al predisponente (art.987 C.C.C.). </a:t>
            </a:r>
            <a:r>
              <a:rPr b="0" i="1" lang="es-AR" sz="3200" spc="-1" strike="noStrike">
                <a:solidFill>
                  <a:srgbClr val="ff3333"/>
                </a:solidFill>
                <a:latin typeface="Century Gothic"/>
                <a:ea typeface="Century Gothic"/>
              </a:rPr>
              <a:t>In dubio pro consumidor.</a:t>
            </a:r>
            <a:endParaRPr b="0" lang="es-AR" sz="3200" spc="-1" strike="noStrike">
              <a:latin typeface="Arial"/>
            </a:endParaRPr>
          </a:p>
          <a:p>
            <a:pPr marL="64080" indent="-91080" algn="just">
              <a:lnSpc>
                <a:spcPct val="100000"/>
              </a:lnSpc>
              <a:spcBef>
                <a:spcPts val="2015"/>
              </a:spcBef>
              <a:buClr>
                <a:srgbClr val="e6e6e6"/>
              </a:buClr>
              <a:buFont typeface="Noto Sans Symbols"/>
              <a:buChar char="●"/>
            </a:pPr>
            <a:r>
              <a:rPr b="0" lang="es-AR" sz="3200" spc="-1" strike="noStrike" u="sng">
                <a:solidFill>
                  <a:srgbClr val="ffffff"/>
                </a:solidFill>
                <a:uFillTx/>
                <a:latin typeface="Century Gothic"/>
                <a:ea typeface="Century Gothic"/>
              </a:rPr>
              <a:t>CLÁUSULAS ABUSIVAS</a:t>
            </a:r>
            <a:r>
              <a:rPr b="0" lang="es-AR" sz="3200" spc="-1" strike="noStrike">
                <a:solidFill>
                  <a:srgbClr val="ffffff"/>
                </a:solidFill>
                <a:latin typeface="Century Gothic"/>
                <a:ea typeface="Century Gothic"/>
              </a:rPr>
              <a:t>: Se tienen por no escritas (art.988).</a:t>
            </a:r>
            <a:endParaRPr b="0" lang="es-AR" sz="3200" spc="-1" strike="noStrike">
              <a:latin typeface="Arial"/>
            </a:endParaRPr>
          </a:p>
          <a:p>
            <a:pPr marL="64080" algn="just">
              <a:lnSpc>
                <a:spcPct val="100000"/>
              </a:lnSpc>
              <a:spcBef>
                <a:spcPts val="2015"/>
              </a:spcBef>
            </a:pPr>
            <a:r>
              <a:rPr b="0" lang="es-AR" sz="3000" spc="-1" strike="noStrike">
                <a:solidFill>
                  <a:srgbClr val="ffffff"/>
                </a:solidFill>
                <a:latin typeface="Century Gothic"/>
                <a:ea typeface="Century Gothic"/>
              </a:rPr>
              <a:t> </a:t>
            </a:r>
            <a:endParaRPr b="0" lang="es-AR" sz="3000" spc="-1" strike="noStrike">
              <a:latin typeface="Arial"/>
            </a:endParaRPr>
          </a:p>
        </p:txBody>
      </p:sp>
      <p:sp>
        <p:nvSpPr>
          <p:cNvPr id="378" name="CustomShape 3"/>
          <p:cNvSpPr/>
          <p:nvPr/>
        </p:nvSpPr>
        <p:spPr>
          <a:xfrm>
            <a:off x="0" y="6192000"/>
            <a:ext cx="4259160" cy="72648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CustomShape 1"/>
          <p:cNvSpPr/>
          <p:nvPr/>
        </p:nvSpPr>
        <p:spPr>
          <a:xfrm>
            <a:off x="457200" y="267480"/>
            <a:ext cx="8228880" cy="1028160"/>
          </a:xfrm>
          <a:prstGeom prst="rect">
            <a:avLst/>
          </a:prstGeom>
          <a:noFill/>
          <a:ln>
            <a:noFill/>
          </a:ln>
        </p:spPr>
        <p:style>
          <a:lnRef idx="0"/>
          <a:fillRef idx="0"/>
          <a:effectRef idx="0"/>
          <a:fontRef idx="minor"/>
        </p:style>
        <p:txBody>
          <a:bodyPr lIns="90000" rIns="90000" tIns="45000" bIns="45000">
            <a:noAutofit/>
          </a:bodyPr>
          <a:p>
            <a:pPr marL="484560" algn="ctr">
              <a:lnSpc>
                <a:spcPct val="100000"/>
              </a:lnSpc>
            </a:pPr>
            <a:r>
              <a:rPr b="1" lang="es-AR" sz="3600" spc="-1" strike="noStrike" u="sng">
                <a:solidFill>
                  <a:srgbClr val="ffffff"/>
                </a:solidFill>
                <a:uFillTx/>
                <a:latin typeface="Century Gothic"/>
                <a:ea typeface="Century Gothic"/>
              </a:rPr>
              <a:t>Son Cláusulas abusivas</a:t>
            </a:r>
            <a:r>
              <a:rPr b="1" lang="es-AR" sz="3600" spc="-1" strike="noStrike">
                <a:solidFill>
                  <a:srgbClr val="ffffff"/>
                </a:solidFill>
                <a:latin typeface="Century Gothic"/>
                <a:ea typeface="Century Gothic"/>
              </a:rPr>
              <a:t>:</a:t>
            </a:r>
            <a:endParaRPr b="0" lang="es-AR" sz="3600" spc="-1" strike="noStrike">
              <a:latin typeface="Arial"/>
            </a:endParaRPr>
          </a:p>
        </p:txBody>
      </p:sp>
      <p:sp>
        <p:nvSpPr>
          <p:cNvPr id="380" name="CustomShape 2"/>
          <p:cNvSpPr/>
          <p:nvPr/>
        </p:nvSpPr>
        <p:spPr>
          <a:xfrm>
            <a:off x="338760" y="891000"/>
            <a:ext cx="8228880" cy="3788640"/>
          </a:xfrm>
          <a:prstGeom prst="rect">
            <a:avLst/>
          </a:prstGeom>
          <a:noFill/>
          <a:ln>
            <a:noFill/>
          </a:ln>
        </p:spPr>
        <p:style>
          <a:lnRef idx="0"/>
          <a:fillRef idx="0"/>
          <a:effectRef idx="0"/>
          <a:fontRef idx="minor"/>
        </p:style>
        <p:txBody>
          <a:bodyPr lIns="90000" rIns="90000" tIns="45000" bIns="45000">
            <a:noAutofit/>
          </a:bodyPr>
          <a:p>
            <a:pPr marL="64080" algn="just">
              <a:lnSpc>
                <a:spcPct val="100000"/>
              </a:lnSpc>
            </a:pPr>
            <a:endParaRPr b="0" lang="es-AR" sz="1800" spc="-1" strike="noStrike">
              <a:latin typeface="Arial"/>
            </a:endParaRPr>
          </a:p>
          <a:p>
            <a:pPr marL="64080" indent="-91080" algn="just">
              <a:lnSpc>
                <a:spcPct val="100000"/>
              </a:lnSpc>
              <a:spcBef>
                <a:spcPts val="2015"/>
              </a:spcBef>
              <a:buClr>
                <a:srgbClr val="e6e6e6"/>
              </a:buClr>
              <a:buFont typeface="Noto Sans Symbols"/>
              <a:buChar char="●"/>
            </a:pPr>
            <a:r>
              <a:rPr b="0" lang="es-AR" sz="3200" spc="-1" strike="noStrike">
                <a:solidFill>
                  <a:srgbClr val="ffffff"/>
                </a:solidFill>
                <a:latin typeface="Century Gothic"/>
                <a:ea typeface="Century Gothic"/>
              </a:rPr>
              <a:t>Las que desnaturalizan las obligaciones del predisponente;</a:t>
            </a:r>
            <a:endParaRPr b="0" lang="es-AR" sz="3200" spc="-1" strike="noStrike">
              <a:latin typeface="Arial"/>
            </a:endParaRPr>
          </a:p>
          <a:p>
            <a:pPr marL="64080" indent="-91080" algn="just">
              <a:lnSpc>
                <a:spcPct val="100000"/>
              </a:lnSpc>
              <a:spcBef>
                <a:spcPts val="2015"/>
              </a:spcBef>
              <a:buClr>
                <a:srgbClr val="e6e6e6"/>
              </a:buClr>
              <a:buFont typeface="Noto Sans Symbols"/>
              <a:buChar char="●"/>
            </a:pPr>
            <a:r>
              <a:rPr b="0" lang="es-AR" sz="3200" spc="-1" strike="noStrike">
                <a:solidFill>
                  <a:srgbClr val="ffffff"/>
                </a:solidFill>
                <a:latin typeface="Century Gothic"/>
                <a:ea typeface="Century Gothic"/>
              </a:rPr>
              <a:t>Importan renuncia o restricción a los derechos del adherente, o amplían derechos del predisponente que resultan de normas supletorias;</a:t>
            </a:r>
            <a:endParaRPr b="0" lang="es-AR" sz="3200" spc="-1" strike="noStrike">
              <a:latin typeface="Arial"/>
            </a:endParaRPr>
          </a:p>
          <a:p>
            <a:pPr marL="64080" algn="ctr">
              <a:lnSpc>
                <a:spcPct val="100000"/>
              </a:lnSpc>
              <a:spcBef>
                <a:spcPts val="2015"/>
              </a:spcBef>
            </a:pPr>
            <a:r>
              <a:rPr b="0" lang="es-AR" sz="2800" spc="-1" strike="noStrike">
                <a:solidFill>
                  <a:srgbClr val="ff3333"/>
                </a:solidFill>
                <a:latin typeface="Century Gothic"/>
                <a:ea typeface="Century Gothic"/>
              </a:rPr>
              <a:t>Condensa lo ya tratado por el art.37 LDC</a:t>
            </a:r>
            <a:endParaRPr b="0" lang="es-AR" sz="2800" spc="-1" strike="noStrike">
              <a:latin typeface="Arial"/>
            </a:endParaRPr>
          </a:p>
          <a:p>
            <a:pPr marL="64080" algn="ctr">
              <a:lnSpc>
                <a:spcPct val="100000"/>
              </a:lnSpc>
              <a:spcBef>
                <a:spcPts val="2015"/>
              </a:spcBef>
            </a:pPr>
            <a:endParaRPr b="0" lang="es-AR" sz="2800" spc="-1" strike="noStrike">
              <a:latin typeface="Arial"/>
            </a:endParaRPr>
          </a:p>
        </p:txBody>
      </p:sp>
      <p:sp>
        <p:nvSpPr>
          <p:cNvPr id="381" name="CustomShape 3"/>
          <p:cNvSpPr/>
          <p:nvPr/>
        </p:nvSpPr>
        <p:spPr>
          <a:xfrm>
            <a:off x="432000" y="5747400"/>
            <a:ext cx="4259160" cy="30024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432000" y="5747400"/>
            <a:ext cx="4259160" cy="30024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AR" sz="1800" spc="-1" strike="noStrike">
                <a:solidFill>
                  <a:srgbClr val="ffffff"/>
                </a:solidFill>
                <a:latin typeface="Century Gothic"/>
                <a:ea typeface="Century Gothic"/>
              </a:rPr>
              <a:t>Legislación Turística - Prof. Fernández, Hernández y Molinari</a:t>
            </a:r>
            <a:endParaRPr b="0" lang="es-AR" sz="1800" spc="-1" strike="noStrike">
              <a:latin typeface="Arial"/>
            </a:endParaRPr>
          </a:p>
        </p:txBody>
      </p:sp>
      <p:sp>
        <p:nvSpPr>
          <p:cNvPr id="383" name="CustomShape 2"/>
          <p:cNvSpPr/>
          <p:nvPr/>
        </p:nvSpPr>
        <p:spPr>
          <a:xfrm>
            <a:off x="671760" y="255960"/>
            <a:ext cx="7808400" cy="6002640"/>
          </a:xfrm>
          <a:prstGeom prst="rect">
            <a:avLst/>
          </a:prstGeom>
          <a:noFill/>
          <a:ln>
            <a:noFill/>
          </a:ln>
        </p:spPr>
        <p:style>
          <a:lnRef idx="0"/>
          <a:fillRef idx="0"/>
          <a:effectRef idx="0"/>
          <a:fontRef idx="minor"/>
        </p:style>
        <p:txBody>
          <a:bodyPr lIns="0" rIns="0" tIns="0" bIns="0" anchor="ctr">
            <a:noAutofit/>
          </a:bodyPr>
          <a:p>
            <a:pPr algn="just">
              <a:lnSpc>
                <a:spcPct val="100000"/>
              </a:lnSpc>
            </a:pPr>
            <a:r>
              <a:rPr b="0" lang="es-AR" sz="3600" spc="-1" strike="noStrike">
                <a:solidFill>
                  <a:srgbClr val="ffffff"/>
                </a:solidFill>
                <a:latin typeface="Century Gothic"/>
                <a:ea typeface="Century Gothic"/>
              </a:rPr>
              <a:t>El art. 988 agrega la categoría de las </a:t>
            </a:r>
            <a:r>
              <a:rPr b="0" lang="es-AR" sz="3600" spc="-1" strike="noStrike" u="sng">
                <a:solidFill>
                  <a:srgbClr val="ffffff"/>
                </a:solidFill>
                <a:uFillTx/>
                <a:latin typeface="Century Gothic"/>
                <a:ea typeface="Century Gothic"/>
              </a:rPr>
              <a:t>CLÁUSULAS SORPRESIVAS</a:t>
            </a:r>
            <a:r>
              <a:rPr b="0" lang="es-AR" sz="3600" spc="-1" strike="noStrike">
                <a:solidFill>
                  <a:srgbClr val="ffffff"/>
                </a:solidFill>
                <a:latin typeface="Century Gothic"/>
                <a:ea typeface="Century Gothic"/>
              </a:rPr>
              <a:t>:  </a:t>
            </a:r>
            <a:endParaRPr b="0" lang="es-AR" sz="3600" spc="-1" strike="noStrike">
              <a:latin typeface="Arial"/>
            </a:endParaRPr>
          </a:p>
          <a:p>
            <a:pPr algn="just">
              <a:lnSpc>
                <a:spcPct val="100000"/>
              </a:lnSpc>
              <a:spcBef>
                <a:spcPts val="2015"/>
              </a:spcBef>
            </a:pPr>
            <a:r>
              <a:rPr b="0" lang="es-AR" sz="3600" spc="-1" strike="noStrike">
                <a:solidFill>
                  <a:srgbClr val="ffffff"/>
                </a:solidFill>
                <a:latin typeface="Century Gothic"/>
                <a:ea typeface="Century Gothic"/>
              </a:rPr>
              <a:t>Las que por su contenido, redacción o presentación, no son razonablemente previsibles. </a:t>
            </a:r>
            <a:endParaRPr b="0" lang="es-AR" sz="3600" spc="-1" strike="noStrike">
              <a:latin typeface="Arial"/>
            </a:endParaRPr>
          </a:p>
          <a:p>
            <a:pPr algn="just">
              <a:lnSpc>
                <a:spcPct val="100000"/>
              </a:lnSpc>
              <a:spcBef>
                <a:spcPts val="2015"/>
              </a:spcBef>
            </a:pPr>
            <a:endParaRPr b="0" lang="es-AR" sz="36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26</TotalTime>
  <Application>LibreOffice/6.2.3.2$Windows_x86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es-AR</dc:language>
  <cp:lastModifiedBy>GNF </cp:lastModifiedBy>
  <dcterms:modified xsi:type="dcterms:W3CDTF">2019-05-09T14:14:57Z</dcterms:modified>
  <cp:revision>27</cp:revision>
  <dc:subject/>
  <dc:title/>
</cp:coreProperties>
</file>