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1B12D-6E0C-43AA-8BD6-5F79BBBA5740}" type="datetimeFigureOut">
              <a:rPr lang="es-AR" smtClean="0"/>
              <a:t>27/03/2019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5AF20-7A14-44D7-B857-AC8C985DE6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640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286C-4D91-4364-849B-6308E815E852}" type="datetime1">
              <a:rPr lang="es-AR" smtClean="0"/>
              <a:t>27/03/2019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790-7DD3-4DB2-B7B6-79BBF2D46F4B}" type="datetime1">
              <a:rPr lang="es-AR" smtClean="0"/>
              <a:t>27/03/2019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92B5E-3703-4D28-B717-E376C05EE4EB}" type="datetime1">
              <a:rPr lang="es-AR" smtClean="0"/>
              <a:t>27/03/2019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6686-B07A-427C-87F3-CF5E1B03F921}" type="datetime1">
              <a:rPr lang="es-AR" smtClean="0"/>
              <a:t>27/03/2019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F840-CFC8-4907-87B5-2C68A789F77B}" type="datetime1">
              <a:rPr lang="es-AR" smtClean="0"/>
              <a:t>27/03/2019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4B94-7E9A-49DA-98C5-06FF4F17388F}" type="datetime1">
              <a:rPr lang="es-AR" smtClean="0"/>
              <a:t>27/03/2019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32CE-C63D-4AB8-9C0C-C88912BEBE6A}" type="datetime1">
              <a:rPr lang="es-AR" smtClean="0"/>
              <a:t>27/03/2019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A3CC-B014-4154-8CD9-4F6AC9A82A11}" type="datetime1">
              <a:rPr lang="es-AR" smtClean="0"/>
              <a:t>27/03/2019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151AB-9A03-4860-8A3A-A877B7077A7D}" type="datetime1">
              <a:rPr lang="es-AR" smtClean="0"/>
              <a:t>27/03/2019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FE13-0820-4405-827E-2343566B430C}" type="datetime1">
              <a:rPr lang="es-AR" smtClean="0"/>
              <a:t>27/03/2019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5FC5-B5C3-4EBE-A6E1-145D7469B17F}" type="datetime1">
              <a:rPr lang="es-AR" smtClean="0"/>
              <a:t>27/03/2019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FF4A590-E1CA-424C-9B0E-7218107648F3}" type="datetime1">
              <a:rPr lang="es-AR" smtClean="0"/>
              <a:t>27/03/2019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9B9BC61-E3B5-4F08-BD0C-4D62E98345B1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es-AR" dirty="0" smtClean="0"/>
              <a:t>EL DERECHO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1752600"/>
          </a:xfrm>
        </p:spPr>
        <p:txBody>
          <a:bodyPr/>
          <a:lstStyle/>
          <a:p>
            <a:r>
              <a:rPr lang="es-AR" b="1" dirty="0" err="1" smtClean="0">
                <a:solidFill>
                  <a:schemeClr val="tx1"/>
                </a:solidFill>
              </a:rPr>
              <a:t>Multivocidad</a:t>
            </a:r>
            <a:r>
              <a:rPr lang="es-AR" b="1" dirty="0">
                <a:solidFill>
                  <a:schemeClr val="tx1"/>
                </a:solidFill>
              </a:rPr>
              <a:t>.</a:t>
            </a:r>
            <a:r>
              <a:rPr lang="es-AR" b="1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r>
              <a:rPr lang="es-AR" b="1" dirty="0" smtClean="0">
                <a:solidFill>
                  <a:schemeClr val="tx1"/>
                </a:solidFill>
                <a:sym typeface="Wingdings" pitchFamily="2" charset="2"/>
              </a:rPr>
              <a:t>Concepto abstracto y, muchas veces, subjetivo.  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s-AR" sz="1200" dirty="0" smtClean="0"/>
              <a:t>Legislación turística – </a:t>
            </a:r>
          </a:p>
          <a:p>
            <a:pPr algn="r"/>
            <a:r>
              <a:rPr lang="es-AR" sz="1200" dirty="0" smtClean="0"/>
              <a:t>Prof. Fernández, Hernández y </a:t>
            </a:r>
            <a:r>
              <a:rPr lang="es-AR" sz="1200" dirty="0" err="1" smtClean="0"/>
              <a:t>Molinari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1330813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AR" dirty="0" smtClean="0"/>
          </a:p>
          <a:p>
            <a:pPr marL="0" indent="0" algn="ctr">
              <a:buNone/>
            </a:pPr>
            <a:r>
              <a:rPr lang="es-AR" dirty="0" smtClean="0"/>
              <a:t>Opinión de los autores sobre un tema o un área del derecho.</a:t>
            </a:r>
          </a:p>
          <a:p>
            <a:pPr marL="0" indent="0" algn="ctr">
              <a:buNone/>
            </a:pPr>
            <a:endParaRPr lang="es-AR" dirty="0" smtClean="0"/>
          </a:p>
          <a:p>
            <a:pPr marL="0" indent="0" algn="ctr">
              <a:buNone/>
            </a:pPr>
            <a:r>
              <a:rPr lang="es-AR" dirty="0" smtClean="0"/>
              <a:t>No es fuente formal pues no es obligatoria, pero sirve para conocer e interpretar el derecho.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DOCTRINA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9281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AR" dirty="0" smtClean="0"/>
              <a:t>«Ordenamiento» jurídico </a:t>
            </a:r>
            <a:r>
              <a:rPr lang="es-AR" dirty="0" smtClean="0">
                <a:sym typeface="Wingdings" pitchFamily="2" charset="2"/>
              </a:rPr>
              <a:t> sistema de normas con un orden jerárquico, similar a una pirámide. KELSEN.</a:t>
            </a:r>
          </a:p>
          <a:p>
            <a:pPr marL="0" indent="0" algn="ctr">
              <a:buNone/>
            </a:pPr>
            <a:endParaRPr lang="es-AR" dirty="0">
              <a:sym typeface="Wingdings" pitchFamily="2" charset="2"/>
            </a:endParaRPr>
          </a:p>
          <a:p>
            <a:pPr marL="0" indent="0" algn="ctr">
              <a:buNone/>
            </a:pPr>
            <a:r>
              <a:rPr lang="es-AR" dirty="0" smtClean="0">
                <a:sym typeface="Wingdings" pitchFamily="2" charset="2"/>
              </a:rPr>
              <a:t>Cada norma funda su validez en una superior, hasta llegar a la cúspide, NORMA FUNDAMENTAL (CN y Tratados DDHH). Art.31 CN</a:t>
            </a:r>
          </a:p>
          <a:p>
            <a:pPr marL="0" indent="0" algn="ctr">
              <a:buNone/>
            </a:pPr>
            <a:endParaRPr lang="es-AR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s-AR" dirty="0" smtClean="0"/>
              <a:t>El sistema en sí mismo debe ser una unidad coherente.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PIRAMIDE JURÍDICA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2239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AR" dirty="0" smtClean="0"/>
              <a:t>SISTEMA REPRESENTATIVO, REPUBLICANO Y FEDERAL</a:t>
            </a:r>
          </a:p>
          <a:p>
            <a:pPr marL="0" indent="0" algn="ctr">
              <a:buNone/>
            </a:pPr>
            <a:r>
              <a:rPr lang="es-AR" dirty="0" smtClean="0"/>
              <a:t>La Nación es soberana, las Provincias son autónomas y los Municipios autárquicos.  Cada uno dicta sus normas en sus ámbitos de su competencia.</a:t>
            </a:r>
          </a:p>
          <a:p>
            <a:pPr marL="0" indent="0" algn="ctr">
              <a:buNone/>
            </a:pPr>
            <a:r>
              <a:rPr lang="es-AR" dirty="0" smtClean="0"/>
              <a:t>FEDERALISMO </a:t>
            </a:r>
            <a:r>
              <a:rPr lang="es-AR" dirty="0" smtClean="0">
                <a:sym typeface="Wingdings" pitchFamily="2" charset="2"/>
              </a:rPr>
              <a:t> el poder es originalmente de las provincias, que delegan en la Nación cuestiones de interés nacional y se RESERVAN ciertas facultades.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PROVINCIAS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5177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988840"/>
            <a:ext cx="4202187" cy="4307963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PIRAMIDE JURIDICA ARGENTINA</a:t>
            </a:r>
            <a:endParaRPr lang="es-AR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9068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AR" dirty="0" smtClean="0"/>
              <a:t>JURISDICCIONAL</a:t>
            </a:r>
          </a:p>
          <a:p>
            <a:pPr algn="ctr"/>
            <a:r>
              <a:rPr lang="es-AR" dirty="0" smtClean="0"/>
              <a:t>DIFUSO</a:t>
            </a:r>
          </a:p>
          <a:p>
            <a:pPr algn="ctr"/>
            <a:r>
              <a:rPr lang="es-AR" dirty="0" smtClean="0"/>
              <a:t>CON EFECTO RELATIVO</a:t>
            </a:r>
          </a:p>
          <a:p>
            <a:pPr algn="ctr"/>
            <a:r>
              <a:rPr lang="es-AR" dirty="0" smtClean="0"/>
              <a:t>EXCEPCIONAL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 smtClean="0"/>
              <a:t>Cuando el control es respecto de la coherencia con el sistema de Tratados Internacionales, se denomina </a:t>
            </a:r>
            <a:r>
              <a:rPr lang="es-AR" b="1" i="1" dirty="0" smtClean="0"/>
              <a:t>control de convencionalidad</a:t>
            </a:r>
            <a:r>
              <a:rPr lang="es-AR" dirty="0" smtClean="0"/>
              <a:t>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Control de Constitucionalidad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13189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AR" dirty="0" smtClean="0"/>
              <a:t>GOBERNADOR  </a:t>
            </a:r>
          </a:p>
          <a:p>
            <a:pPr algn="ctr"/>
            <a:r>
              <a:rPr lang="es-AR" dirty="0" smtClean="0"/>
              <a:t>LEGISLATURA </a:t>
            </a:r>
          </a:p>
          <a:p>
            <a:pPr algn="ctr"/>
            <a:r>
              <a:rPr lang="es-AR" dirty="0" smtClean="0"/>
              <a:t>MUNICIPALIDADES Y COMUNAS</a:t>
            </a:r>
          </a:p>
          <a:p>
            <a:pPr algn="ctr"/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Secretaría de Turismo Provincial </a:t>
            </a:r>
            <a:r>
              <a:rPr lang="es-AR" dirty="0" smtClean="0">
                <a:sym typeface="Wingdings" pitchFamily="2" charset="2"/>
              </a:rPr>
              <a:t> Plan Estratégico 2025: regionalización y corredores turísticos.</a:t>
            </a:r>
          </a:p>
          <a:p>
            <a:pPr marL="0" indent="0">
              <a:buNone/>
            </a:pPr>
            <a:r>
              <a:rPr lang="es-AR" dirty="0" smtClean="0">
                <a:sym typeface="Wingdings" pitchFamily="2" charset="2"/>
              </a:rPr>
              <a:t>Secretaría de Turismo Municipal Rosario  Plan Estratégico de Turismo 2030. ETUR.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SANTA FE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11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DERECHO en sentido de «Derecho Natural»</a:t>
            </a:r>
            <a:endParaRPr lang="es-AR" dirty="0"/>
          </a:p>
          <a:p>
            <a:r>
              <a:rPr lang="es-AR" dirty="0" smtClean="0"/>
              <a:t>DERECHO en sentido «Positivo»</a:t>
            </a:r>
          </a:p>
          <a:p>
            <a:pPr lvl="2"/>
            <a:r>
              <a:rPr lang="es-AR" dirty="0" smtClean="0"/>
              <a:t>Historicistas. Espíritu del Pueblo.</a:t>
            </a:r>
          </a:p>
          <a:p>
            <a:pPr lvl="2"/>
            <a:r>
              <a:rPr lang="es-AR" dirty="0" err="1" smtClean="0"/>
              <a:t>Sociologistas</a:t>
            </a:r>
            <a:r>
              <a:rPr lang="es-AR" dirty="0" smtClean="0"/>
              <a:t>. Derecho Libre.</a:t>
            </a:r>
          </a:p>
          <a:p>
            <a:pPr lvl="2"/>
            <a:r>
              <a:rPr lang="es-AR" dirty="0" smtClean="0"/>
              <a:t>Normativistas. Normas estatales.</a:t>
            </a:r>
            <a:endParaRPr lang="es-AR" dirty="0"/>
          </a:p>
          <a:p>
            <a:r>
              <a:rPr lang="es-AR" dirty="0" smtClean="0"/>
              <a:t>DERECHO en sentido de «Jurisprudencia»</a:t>
            </a:r>
          </a:p>
          <a:p>
            <a:r>
              <a:rPr lang="es-AR" dirty="0" smtClean="0"/>
              <a:t>DERECHO en sentido «</a:t>
            </a:r>
            <a:r>
              <a:rPr lang="es-AR" dirty="0" err="1" smtClean="0"/>
              <a:t>Trialista</a:t>
            </a:r>
            <a:r>
              <a:rPr lang="es-AR" dirty="0" smtClean="0"/>
              <a:t>»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Un poco de historia…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397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AR" i="1" dirty="0" smtClean="0"/>
              <a:t>Lugar de donde «brota el agua»</a:t>
            </a:r>
          </a:p>
          <a:p>
            <a:pPr marL="0" indent="0">
              <a:buNone/>
            </a:pPr>
            <a:endParaRPr lang="es-AR" i="1" dirty="0" smtClean="0"/>
          </a:p>
          <a:p>
            <a:pPr marL="457200" indent="-457200">
              <a:buAutoNum type="arabicParenR"/>
            </a:pPr>
            <a:r>
              <a:rPr lang="es-AR" dirty="0" smtClean="0"/>
              <a:t>Origen de la norma o fuente indirecta. Su «musa»</a:t>
            </a:r>
          </a:p>
          <a:p>
            <a:pPr marL="457200" indent="-457200">
              <a:buAutoNum type="arabicParenR"/>
            </a:pPr>
            <a:r>
              <a:rPr lang="es-AR" dirty="0" smtClean="0"/>
              <a:t>Causa. Porqué el ordenamiento jurídico es así? Fuentes en sentido material.</a:t>
            </a:r>
          </a:p>
          <a:p>
            <a:pPr marL="457200" indent="-457200">
              <a:buAutoNum type="arabicParenR"/>
            </a:pPr>
            <a:r>
              <a:rPr lang="es-AR" dirty="0" smtClean="0"/>
              <a:t>Formas de producción o manifestación de normas jurídicas obligatorias que forman el Derecho Positivo de un Estado.  Fuentes en sentido formal.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FUENTES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589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99592" y="3284984"/>
            <a:ext cx="7408333" cy="2193693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 smtClean="0"/>
              <a:t>Factor, acontecimiento u hecho (social, económico, cultural y/o jurídico) que da lugar, contexto o razón a la creación de una norma jurídica. 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FUENTES MATERIALES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960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265701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 smtClean="0"/>
              <a:t>Modo o canal por el que se exterioriza una norma jurídica obligatoria.</a:t>
            </a:r>
          </a:p>
          <a:p>
            <a:pPr marL="0" indent="0" algn="ctr">
              <a:buNone/>
            </a:pPr>
            <a:endParaRPr lang="es-AR" dirty="0" smtClean="0"/>
          </a:p>
          <a:p>
            <a:pPr marL="0" indent="0" algn="ctr">
              <a:buNone/>
            </a:pPr>
            <a:r>
              <a:rPr lang="es-AR" dirty="0" smtClean="0"/>
              <a:t>DERECHO ARGENTINO </a:t>
            </a:r>
            <a:r>
              <a:rPr lang="es-AR" dirty="0" smtClean="0">
                <a:sym typeface="Wingdings" pitchFamily="2" charset="2"/>
              </a:rPr>
              <a:t> Art.1 </a:t>
            </a:r>
            <a:r>
              <a:rPr lang="es-AR" dirty="0" err="1" smtClean="0">
                <a:sym typeface="Wingdings" pitchFamily="2" charset="2"/>
              </a:rPr>
              <a:t>CcyC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FUENTES FORMALES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652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20180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AR" dirty="0" smtClean="0"/>
              <a:t>Norma </a:t>
            </a:r>
            <a:r>
              <a:rPr lang="es-AR" b="1" dirty="0" smtClean="0"/>
              <a:t>general</a:t>
            </a:r>
            <a:r>
              <a:rPr lang="es-AR" dirty="0" smtClean="0"/>
              <a:t> establecida por </a:t>
            </a:r>
            <a:r>
              <a:rPr lang="es-AR" b="1" dirty="0" smtClean="0"/>
              <a:t>escrito</a:t>
            </a:r>
            <a:r>
              <a:rPr lang="es-AR" dirty="0" smtClean="0"/>
              <a:t> por el legislador.</a:t>
            </a:r>
          </a:p>
          <a:p>
            <a:pPr marL="0" indent="0" algn="ctr">
              <a:buNone/>
            </a:pPr>
            <a:endParaRPr lang="es-AR" dirty="0" smtClean="0"/>
          </a:p>
          <a:p>
            <a:pPr marL="0" indent="0" algn="ctr">
              <a:buNone/>
            </a:pPr>
            <a:r>
              <a:rPr lang="es-AR" dirty="0" smtClean="0"/>
              <a:t>En sentido MATERIAL o AMPLIO </a:t>
            </a:r>
            <a:r>
              <a:rPr lang="es-AR" dirty="0" smtClean="0">
                <a:sym typeface="Wingdings" pitchFamily="2" charset="2"/>
              </a:rPr>
              <a:t> norma general establecida por quien tenga la facultad asignada para ello (PL, PE </a:t>
            </a:r>
            <a:r>
              <a:rPr lang="es-AR" dirty="0" err="1" smtClean="0">
                <a:sym typeface="Wingdings" pitchFamily="2" charset="2"/>
              </a:rPr>
              <a:t>Nac</a:t>
            </a:r>
            <a:r>
              <a:rPr lang="es-AR" dirty="0" smtClean="0">
                <a:sym typeface="Wingdings" pitchFamily="2" charset="2"/>
              </a:rPr>
              <a:t>. Prov. </a:t>
            </a:r>
            <a:r>
              <a:rPr lang="es-AR" dirty="0" err="1" smtClean="0">
                <a:sym typeface="Wingdings" pitchFamily="2" charset="2"/>
              </a:rPr>
              <a:t>Mun</a:t>
            </a:r>
            <a:r>
              <a:rPr lang="es-AR" dirty="0">
                <a:sym typeface="Wingdings" pitchFamily="2" charset="2"/>
              </a:rPr>
              <a:t>:</a:t>
            </a:r>
            <a:r>
              <a:rPr lang="es-AR" dirty="0" smtClean="0">
                <a:sym typeface="Wingdings" pitchFamily="2" charset="2"/>
              </a:rPr>
              <a:t> Leyes, decretos, ordenanzas, resoluciones) </a:t>
            </a:r>
          </a:p>
          <a:p>
            <a:pPr marL="0" indent="0" algn="ctr">
              <a:buNone/>
            </a:pPr>
            <a:r>
              <a:rPr lang="es-AR" dirty="0" smtClean="0">
                <a:sym typeface="Wingdings" pitchFamily="2" charset="2"/>
              </a:rPr>
              <a:t>En sentido FORMAL o RESTRINGIDO  norma general emanada únicamente del PL </a:t>
            </a:r>
            <a:r>
              <a:rPr lang="es-AR" dirty="0" err="1" smtClean="0">
                <a:sym typeface="Wingdings" pitchFamily="2" charset="2"/>
              </a:rPr>
              <a:t>Nac</a:t>
            </a:r>
            <a:r>
              <a:rPr lang="es-AR" dirty="0" smtClean="0">
                <a:sym typeface="Wingdings" pitchFamily="2" charset="2"/>
              </a:rPr>
              <a:t>. O Prov. Según el procedimiento constitucional. </a:t>
            </a:r>
            <a:endParaRPr lang="es-AR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LEY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5524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AR" dirty="0"/>
              <a:t>O</a:t>
            </a:r>
            <a:r>
              <a:rPr lang="es-AR" dirty="0" smtClean="0"/>
              <a:t>bservancia </a:t>
            </a:r>
            <a:r>
              <a:rPr lang="es-AR" dirty="0"/>
              <a:t>constante y uniforme de un comportamiento (por un tiempo prolongado – elemento objetivo) por los miembros de una comunidad social, con convicción de que responde a una necesidad jurídica (elemento subjetivo). </a:t>
            </a:r>
            <a:endParaRPr lang="es-AR" dirty="0" smtClean="0"/>
          </a:p>
          <a:p>
            <a:pPr marL="0" indent="0" algn="ctr">
              <a:buNone/>
            </a:pPr>
            <a:r>
              <a:rPr lang="es-AR" dirty="0" smtClean="0"/>
              <a:t>«SECUNDUM LEGEM» </a:t>
            </a:r>
          </a:p>
          <a:p>
            <a:pPr marL="0" indent="0" algn="ctr">
              <a:buNone/>
            </a:pPr>
            <a:r>
              <a:rPr lang="es-AR" dirty="0" smtClean="0"/>
              <a:t>«PRAETER LEGEM» o </a:t>
            </a:r>
          </a:p>
          <a:p>
            <a:pPr marL="0" indent="0" algn="ctr">
              <a:buNone/>
            </a:pPr>
            <a:r>
              <a:rPr lang="es-AR" dirty="0" smtClean="0"/>
              <a:t>«CONTRA LEGEM»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COSTUMBRE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7545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AR" dirty="0" smtClean="0"/>
              <a:t>Decisiones judiciales concordantes para resolver sobre un mismo tema. </a:t>
            </a:r>
          </a:p>
          <a:p>
            <a:pPr marL="0" indent="0" algn="ctr">
              <a:buNone/>
            </a:pPr>
            <a:r>
              <a:rPr lang="es-AR" b="1" u="sng" dirty="0" smtClean="0"/>
              <a:t>LA SENTENCIA</a:t>
            </a:r>
          </a:p>
          <a:p>
            <a:pPr marL="0" indent="0" algn="ctr">
              <a:buNone/>
            </a:pPr>
            <a:r>
              <a:rPr lang="es-AR" dirty="0" smtClean="0"/>
              <a:t>Es fuente jurídica formal porque de ella resulta una norma obligatoria pero PARTICULAR (solo para las partes). </a:t>
            </a:r>
          </a:p>
          <a:p>
            <a:pPr marL="0" indent="0" algn="ctr">
              <a:buNone/>
            </a:pPr>
            <a:r>
              <a:rPr lang="es-AR" dirty="0" smtClean="0"/>
              <a:t>Salvo </a:t>
            </a:r>
            <a:r>
              <a:rPr lang="es-AR" dirty="0" smtClean="0">
                <a:sym typeface="Wingdings" pitchFamily="2" charset="2"/>
              </a:rPr>
              <a:t> fallos plenarios / «</a:t>
            </a:r>
            <a:r>
              <a:rPr lang="es-AR" dirty="0" err="1" smtClean="0">
                <a:sym typeface="Wingdings" pitchFamily="2" charset="2"/>
              </a:rPr>
              <a:t>vinculatoriedad</a:t>
            </a:r>
            <a:r>
              <a:rPr lang="es-AR" dirty="0" smtClean="0">
                <a:sym typeface="Wingdings" pitchFamily="2" charset="2"/>
              </a:rPr>
              <a:t>» CSJN</a:t>
            </a:r>
          </a:p>
          <a:p>
            <a:pPr marL="0" indent="0" algn="ctr">
              <a:buNone/>
            </a:pPr>
            <a:r>
              <a:rPr lang="es-AR" dirty="0"/>
              <a:t>Puede ser fuente material </a:t>
            </a:r>
            <a:r>
              <a:rPr lang="es-AR" dirty="0" smtClean="0"/>
              <a:t>«inspiradora» para </a:t>
            </a:r>
            <a:r>
              <a:rPr lang="es-AR" dirty="0"/>
              <a:t>el legislador o para otros jueces  («acontecimiento </a:t>
            </a:r>
            <a:r>
              <a:rPr lang="es-AR" dirty="0" smtClean="0"/>
              <a:t>jurídico/social»)</a:t>
            </a:r>
            <a:endParaRPr lang="es-AR" dirty="0"/>
          </a:p>
          <a:p>
            <a:pPr marL="0" indent="0" algn="ctr">
              <a:buNone/>
            </a:pP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JURISPRUDENCIA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6346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26570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AR" dirty="0" smtClean="0"/>
              <a:t>Directrices, ideas rectoras que se encuentran en el ordenamiento jurídico y sirven para interpretarlo.</a:t>
            </a:r>
          </a:p>
          <a:p>
            <a:pPr marL="0" indent="0">
              <a:buNone/>
            </a:pPr>
            <a:endParaRPr lang="es-AR" dirty="0" smtClean="0"/>
          </a:p>
          <a:p>
            <a:pPr marL="0" indent="0" algn="ctr">
              <a:buNone/>
            </a:pPr>
            <a:r>
              <a:rPr lang="es-AR" dirty="0" smtClean="0"/>
              <a:t>BUENA FE; </a:t>
            </a:r>
          </a:p>
          <a:p>
            <a:pPr marL="0" indent="0" algn="ctr">
              <a:buNone/>
            </a:pPr>
            <a:r>
              <a:rPr lang="es-AR" dirty="0" smtClean="0"/>
              <a:t>AUTONOMÍA DE LA VOLUNTAD; </a:t>
            </a:r>
          </a:p>
          <a:p>
            <a:pPr marL="0" indent="0" algn="ctr">
              <a:buNone/>
            </a:pPr>
            <a:r>
              <a:rPr lang="es-AR" dirty="0" smtClean="0"/>
              <a:t>NO ENRIQUECIMIENTO SIN CAUSA.</a:t>
            </a:r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PRINCIPIOS GENERALES DEL DERECHO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Legislación turística - Prof. Fernández, Hernández y Molinari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5803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1827</TotalTime>
  <Words>749</Words>
  <Application>Microsoft Office PowerPoint</Application>
  <PresentationFormat>Presentación en pantalla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Forma de onda</vt:lpstr>
      <vt:lpstr>EL DERECHO</vt:lpstr>
      <vt:lpstr>Un poco de historia…</vt:lpstr>
      <vt:lpstr>FUENTES</vt:lpstr>
      <vt:lpstr>FUENTES MATERIALES</vt:lpstr>
      <vt:lpstr>FUENTES FORMALES</vt:lpstr>
      <vt:lpstr>La LEY</vt:lpstr>
      <vt:lpstr>La COSTUMBRE</vt:lpstr>
      <vt:lpstr>La JURISPRUDENCIA</vt:lpstr>
      <vt:lpstr>PRINCIPIOS GENERALES DEL DERECHO</vt:lpstr>
      <vt:lpstr>DOCTRINA</vt:lpstr>
      <vt:lpstr>PIRAMIDE JURÍDICA</vt:lpstr>
      <vt:lpstr>PROVINCIAS</vt:lpstr>
      <vt:lpstr>PIRAMIDE JURIDICA ARGENTINA</vt:lpstr>
      <vt:lpstr>Control de Constitucionalidad</vt:lpstr>
      <vt:lpstr>SANTA FE</vt:lpstr>
    </vt:vector>
  </TitlesOfParts>
  <Company>www.intercambiosvirtuales.org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DERECHO</dc:title>
  <dc:creator>www.intercambiosvirtuales.org</dc:creator>
  <cp:lastModifiedBy>www.intercambiosvirtuales.org</cp:lastModifiedBy>
  <cp:revision>18</cp:revision>
  <dcterms:created xsi:type="dcterms:W3CDTF">2019-03-13T20:10:18Z</dcterms:created>
  <dcterms:modified xsi:type="dcterms:W3CDTF">2019-03-27T23:49:44Z</dcterms:modified>
</cp:coreProperties>
</file>